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3" r:id="rId1"/>
    <p:sldMasterId id="2147483808" r:id="rId2"/>
  </p:sldMasterIdLst>
  <p:notesMasterIdLst>
    <p:notesMasterId r:id="rId53"/>
  </p:notesMasterIdLst>
  <p:handoutMasterIdLst>
    <p:handoutMasterId r:id="rId54"/>
  </p:handoutMasterIdLst>
  <p:sldIdLst>
    <p:sldId id="258" r:id="rId3"/>
    <p:sldId id="772" r:id="rId4"/>
    <p:sldId id="794" r:id="rId5"/>
    <p:sldId id="793" r:id="rId6"/>
    <p:sldId id="782" r:id="rId7"/>
    <p:sldId id="723" r:id="rId8"/>
    <p:sldId id="724" r:id="rId9"/>
    <p:sldId id="333" r:id="rId10"/>
    <p:sldId id="727" r:id="rId11"/>
    <p:sldId id="778" r:id="rId12"/>
    <p:sldId id="732" r:id="rId13"/>
    <p:sldId id="795" r:id="rId14"/>
    <p:sldId id="725" r:id="rId15"/>
    <p:sldId id="734" r:id="rId16"/>
    <p:sldId id="736" r:id="rId17"/>
    <p:sldId id="796" r:id="rId18"/>
    <p:sldId id="737" r:id="rId19"/>
    <p:sldId id="786" r:id="rId20"/>
    <p:sldId id="785" r:id="rId21"/>
    <p:sldId id="738" r:id="rId22"/>
    <p:sldId id="739" r:id="rId23"/>
    <p:sldId id="740" r:id="rId24"/>
    <p:sldId id="741" r:id="rId25"/>
    <p:sldId id="743" r:id="rId26"/>
    <p:sldId id="744" r:id="rId27"/>
    <p:sldId id="746" r:id="rId28"/>
    <p:sldId id="747" r:id="rId29"/>
    <p:sldId id="749" r:id="rId30"/>
    <p:sldId id="750" r:id="rId31"/>
    <p:sldId id="783" r:id="rId32"/>
    <p:sldId id="787" r:id="rId33"/>
    <p:sldId id="752" r:id="rId34"/>
    <p:sldId id="753" r:id="rId35"/>
    <p:sldId id="754" r:id="rId36"/>
    <p:sldId id="755" r:id="rId37"/>
    <p:sldId id="764" r:id="rId38"/>
    <p:sldId id="780" r:id="rId39"/>
    <p:sldId id="757" r:id="rId40"/>
    <p:sldId id="758" r:id="rId41"/>
    <p:sldId id="759" r:id="rId42"/>
    <p:sldId id="760" r:id="rId43"/>
    <p:sldId id="761" r:id="rId44"/>
    <p:sldId id="762" r:id="rId45"/>
    <p:sldId id="777" r:id="rId46"/>
    <p:sldId id="766" r:id="rId47"/>
    <p:sldId id="798" r:id="rId48"/>
    <p:sldId id="799" r:id="rId49"/>
    <p:sldId id="800" r:id="rId50"/>
    <p:sldId id="801" r:id="rId51"/>
    <p:sldId id="802" r:id="rId52"/>
  </p:sldIdLst>
  <p:sldSz cx="9144000" cy="6858000" type="screen4x3"/>
  <p:notesSz cx="68580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D69B"/>
    <a:srgbClr val="CC0000"/>
    <a:srgbClr val="FFFF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707" autoAdjust="0"/>
    <p:restoredTop sz="71919" autoAdjust="0"/>
  </p:normalViewPr>
  <p:slideViewPr>
    <p:cSldViewPr>
      <p:cViewPr varScale="1">
        <p:scale>
          <a:sx n="77" d="100"/>
          <a:sy n="77" d="100"/>
        </p:scale>
        <p:origin x="172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1" d="100"/>
          <a:sy n="91" d="100"/>
        </p:scale>
        <p:origin x="-1832" y="-104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fld id="{AF0B640B-7E1A-EF45-B8E3-7FD4D2E42BE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6425"/>
            <a:ext cx="502920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fld id="{84A9143E-C0A6-6C42-A5BD-001B72EEB2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4932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2F4EC39-7C95-BD45-87D9-B64B3192BC8B}" type="slidenum">
              <a:rPr lang="en-US" altLang="en-US" sz="1200">
                <a:latin typeface="Times" charset="0"/>
              </a:rPr>
              <a:pPr/>
              <a:t>10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>
                <a:latin typeface="Times New Roman" charset="0"/>
              </a:rPr>
              <a:t>Breakout demo!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AF1EFC60-7825-3747-9577-A790FA387ACA}" type="slidenum">
              <a:rPr lang="en-US" altLang="en-US" sz="1200">
                <a:latin typeface="Times" charset="0"/>
              </a:rPr>
              <a:pPr/>
              <a:t>11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Just need to know how to turn on a computer and ask for help.</a:t>
            </a:r>
          </a:p>
          <a:p>
            <a:endParaRPr lang="en-US" altLang="en-US" dirty="0">
              <a:latin typeface="Times New Roman" charset="0"/>
            </a:endParaRPr>
          </a:p>
          <a:p>
            <a:r>
              <a:rPr lang="en-US" altLang="en-US" dirty="0">
                <a:latin typeface="Times New Roman" charset="0"/>
              </a:rPr>
              <a:t>We love questions!!!</a:t>
            </a:r>
          </a:p>
          <a:p>
            <a:endParaRPr lang="en-US" altLang="en-US" dirty="0">
              <a:latin typeface="Times New Roman" charset="0"/>
            </a:endParaRPr>
          </a:p>
          <a:p>
            <a:r>
              <a:rPr lang="en-US" altLang="en-US" dirty="0">
                <a:latin typeface="Times New Roman" charset="0"/>
              </a:rPr>
              <a:t>Ask as: who knows how to turn computer on? </a:t>
            </a:r>
            <a:r>
              <a:rPr lang="en-US" altLang="en-US" dirty="0" err="1">
                <a:latin typeface="Times New Roman" charset="0"/>
              </a:rPr>
              <a:t>Jk</a:t>
            </a:r>
            <a:r>
              <a:rPr lang="en-US" altLang="en-US" dirty="0">
                <a:latin typeface="Times New Roman" charset="0"/>
              </a:rPr>
              <a:t> most computers are on for you already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AF1EFC60-7825-3747-9577-A790FA387ACA}" type="slidenum">
              <a:rPr lang="en-US" altLang="en-US" sz="1200">
                <a:latin typeface="Times" charset="0"/>
              </a:rPr>
              <a:pPr/>
              <a:t>12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Just need to know how to turn on a computer and ask for help.</a:t>
            </a:r>
          </a:p>
          <a:p>
            <a:endParaRPr lang="en-US" altLang="en-US" dirty="0">
              <a:latin typeface="Times New Roman" charset="0"/>
            </a:endParaRPr>
          </a:p>
          <a:p>
            <a:r>
              <a:rPr lang="en-US" altLang="en-US" dirty="0">
                <a:latin typeface="Times New Roman" charset="0"/>
              </a:rPr>
              <a:t>We love questions!!!</a:t>
            </a:r>
          </a:p>
          <a:p>
            <a:endParaRPr lang="en-US" altLang="en-US" dirty="0">
              <a:latin typeface="Times New Roman" charset="0"/>
            </a:endParaRPr>
          </a:p>
          <a:p>
            <a:r>
              <a:rPr lang="en-US" altLang="en-US" dirty="0">
                <a:latin typeface="Times New Roman" charset="0"/>
              </a:rPr>
              <a:t>Ask as: who knows how to turn computer on? </a:t>
            </a:r>
            <a:r>
              <a:rPr lang="en-US" altLang="en-US" dirty="0" err="1">
                <a:latin typeface="Times New Roman" charset="0"/>
              </a:rPr>
              <a:t>Jk</a:t>
            </a:r>
            <a:r>
              <a:rPr lang="en-US" altLang="en-US" dirty="0">
                <a:latin typeface="Times New Roman" charset="0"/>
              </a:rPr>
              <a:t> most computers are on for you already</a:t>
            </a:r>
          </a:p>
        </p:txBody>
      </p:sp>
    </p:spTree>
    <p:extLst>
      <p:ext uri="{BB962C8B-B14F-4D97-AF65-F5344CB8AC3E}">
        <p14:creationId xmlns:p14="http://schemas.microsoft.com/office/powerpoint/2010/main" val="8226612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charset="0"/>
            </a:endParaRP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64D491D-6C1E-B846-B0B8-0F31511B67B1}" type="slidenum">
              <a:rPr lang="en-US" altLang="en-US" sz="1200">
                <a:latin typeface="Times" charset="0"/>
              </a:rPr>
              <a:pPr/>
              <a:t>13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First, it is okay! Everyone learns at a different pace.</a:t>
            </a:r>
          </a:p>
          <a:p>
            <a:endParaRPr lang="en-US" altLang="en-US" dirty="0">
              <a:latin typeface="Times New Roman" charset="0"/>
            </a:endParaRPr>
          </a:p>
          <a:p>
            <a:r>
              <a:rPr lang="en-US" altLang="en-US" dirty="0">
                <a:latin typeface="Times New Roman" charset="0"/>
              </a:rPr>
              <a:t>Ask for help.</a:t>
            </a:r>
          </a:p>
          <a:p>
            <a:endParaRPr lang="en-US" altLang="en-US" dirty="0">
              <a:latin typeface="Times New Roman" charset="0"/>
            </a:endParaRPr>
          </a:p>
          <a:p>
            <a:r>
              <a:rPr lang="en-US" altLang="en-US" dirty="0">
                <a:latin typeface="Times New Roman" charset="0"/>
              </a:rPr>
              <a:t>We want all of you to be successful</a:t>
            </a:r>
          </a:p>
          <a:p>
            <a:r>
              <a:rPr lang="en-US" altLang="en-US" dirty="0">
                <a:latin typeface="Times New Roman" charset="0"/>
              </a:rPr>
              <a:t>That</a:t>
            </a:r>
            <a:r>
              <a:rPr lang="fr-FR" altLang="en-US" dirty="0">
                <a:latin typeface="Times New Roman" charset="0"/>
              </a:rPr>
              <a:t>’</a:t>
            </a:r>
            <a:r>
              <a:rPr lang="en-US" altLang="en-US" dirty="0">
                <a:latin typeface="Times New Roman" charset="0"/>
              </a:rPr>
              <a:t>s why we have such a large course staff</a:t>
            </a:r>
          </a:p>
          <a:p>
            <a:r>
              <a:rPr lang="en-US" altLang="en-US" dirty="0">
                <a:latin typeface="Times New Roman" charset="0"/>
              </a:rPr>
              <a:t>But over years and years and years we have been working on our material so that everyone gets through…</a:t>
            </a:r>
          </a:p>
          <a:p>
            <a:r>
              <a:rPr lang="en-US" altLang="en-US" dirty="0">
                <a:latin typeface="Times New Roman" charset="0"/>
              </a:rPr>
              <a:t>Not competing against anyone but yourself. Everyone can win!</a:t>
            </a:r>
          </a:p>
          <a:p>
            <a:endParaRPr lang="en-US" altLang="en-US" dirty="0">
              <a:latin typeface="Times New Roman" charset="0"/>
            </a:endParaRP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AAB47CEA-3CA0-B643-8C49-2B9A45DD4BB6}" type="slidenum">
              <a:rPr lang="en-US" altLang="en-US" sz="1200">
                <a:latin typeface="Times" charset="0"/>
              </a:rPr>
              <a:pPr/>
              <a:t>14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Class norms</a:t>
            </a:r>
          </a:p>
          <a:p>
            <a:r>
              <a:rPr lang="en-US" altLang="en-US" dirty="0">
                <a:latin typeface="Times New Roman" charset="0"/>
              </a:rPr>
              <a:t>Helping each other</a:t>
            </a:r>
          </a:p>
          <a:p>
            <a:r>
              <a:rPr lang="en-US" altLang="en-US" dirty="0">
                <a:latin typeface="Times New Roman" charset="0"/>
              </a:rPr>
              <a:t>No grades</a:t>
            </a:r>
          </a:p>
          <a:p>
            <a:r>
              <a:rPr lang="en-US" altLang="en-US" dirty="0">
                <a:latin typeface="Times New Roman" charset="0"/>
              </a:rPr>
              <a:t>Questions (help them but don’t give answers)</a:t>
            </a:r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96EC617-F87D-224C-809D-C096CFFB8533}" type="slidenum">
              <a:rPr lang="en-US" altLang="en-US" sz="1200">
                <a:latin typeface="Times" charset="0"/>
              </a:rPr>
              <a:pPr/>
              <a:t>15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El Internet!</a:t>
            </a:r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96EC617-F87D-224C-809D-C096CFFB8533}" type="slidenum">
              <a:rPr lang="en-US" altLang="en-US" sz="1200">
                <a:latin typeface="Times" charset="0"/>
              </a:rPr>
              <a:pPr/>
              <a:t>16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2113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2CC30AC-0944-2640-8BE3-A83D9E0409C6}" type="slidenum">
              <a:rPr lang="en-US" altLang="en-US" sz="1200">
                <a:latin typeface="Times" charset="0"/>
              </a:rPr>
              <a:pPr/>
              <a:t>17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Name after Karel Capek, 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2CC30AC-0944-2640-8BE3-A83D9E0409C6}" type="slidenum">
              <a:rPr lang="en-US" altLang="en-US" sz="1200">
                <a:latin typeface="Times" charset="0"/>
              </a:rPr>
              <a:pPr/>
              <a:t>18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2523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2CC30AC-0944-2640-8BE3-A83D9E0409C6}" type="slidenum">
              <a:rPr lang="en-US" altLang="en-US" sz="1200">
                <a:latin typeface="Times" charset="0"/>
              </a:rPr>
              <a:pPr/>
              <a:t>19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Karel is a gentle introduction to programming</a:t>
            </a:r>
          </a:p>
        </p:txBody>
      </p:sp>
    </p:spTree>
    <p:extLst>
      <p:ext uri="{BB962C8B-B14F-4D97-AF65-F5344CB8AC3E}">
        <p14:creationId xmlns:p14="http://schemas.microsoft.com/office/powerpoint/2010/main" val="3521496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/>
              <a:t>Just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question</a:t>
            </a:r>
            <a:r>
              <a:rPr lang="es-ES_tradnl" dirty="0"/>
              <a:t> </a:t>
            </a:r>
            <a:r>
              <a:rPr lang="es-ES_tradnl" dirty="0" err="1"/>
              <a:t>for</a:t>
            </a:r>
            <a:r>
              <a:rPr lang="es-ES_tradnl" dirty="0"/>
              <a:t> </a:t>
            </a:r>
            <a:r>
              <a:rPr lang="es-ES_tradnl" dirty="0" err="1"/>
              <a:t>now</a:t>
            </a:r>
            <a:r>
              <a:rPr lang="es-ES_tradnl" dirty="0"/>
              <a:t>: </a:t>
            </a:r>
            <a:r>
              <a:rPr lang="es-ES_tradnl" dirty="0" err="1"/>
              <a:t>start</a:t>
            </a:r>
            <a:r>
              <a:rPr lang="es-ES_tradnl" dirty="0"/>
              <a:t> </a:t>
            </a:r>
            <a:r>
              <a:rPr lang="es-ES_tradnl" dirty="0" err="1"/>
              <a:t>thinking</a:t>
            </a:r>
            <a:r>
              <a:rPr lang="es-ES_tradnl" dirty="0"/>
              <a:t> </a:t>
            </a:r>
            <a:r>
              <a:rPr lang="es-ES_tradnl" dirty="0" err="1"/>
              <a:t>about</a:t>
            </a:r>
            <a:r>
              <a:rPr lang="es-ES_tradnl" dirty="0"/>
              <a:t> </a:t>
            </a:r>
            <a:r>
              <a:rPr lang="es-ES_tradnl" dirty="0" err="1"/>
              <a:t>it</a:t>
            </a:r>
            <a:r>
              <a:rPr lang="es-ES_tradnl" dirty="0"/>
              <a:t>, </a:t>
            </a:r>
            <a:r>
              <a:rPr lang="es-ES_tradnl" dirty="0" err="1"/>
              <a:t>fill</a:t>
            </a:r>
            <a:r>
              <a:rPr lang="es-ES_tradnl" dirty="0"/>
              <a:t> </a:t>
            </a:r>
            <a:r>
              <a:rPr lang="es-ES_tradnl" dirty="0" err="1"/>
              <a:t>out</a:t>
            </a:r>
            <a:r>
              <a:rPr lang="es-ES_tradnl" dirty="0"/>
              <a:t> pre-</a:t>
            </a:r>
            <a:r>
              <a:rPr lang="es-ES_tradnl" dirty="0" err="1"/>
              <a:t>survey</a:t>
            </a:r>
            <a:r>
              <a:rPr lang="es-ES_tradnl" dirty="0"/>
              <a:t>, I </a:t>
            </a:r>
            <a:r>
              <a:rPr lang="es-ES_tradnl" dirty="0" err="1"/>
              <a:t>give</a:t>
            </a:r>
            <a:r>
              <a:rPr lang="es-ES_tradnl" dirty="0"/>
              <a:t> </a:t>
            </a:r>
            <a:r>
              <a:rPr lang="es-ES_tradnl" dirty="0" err="1"/>
              <a:t>answer</a:t>
            </a:r>
            <a:r>
              <a:rPr lang="es-ES_tradnl" dirty="0"/>
              <a:t> in </a:t>
            </a:r>
            <a:r>
              <a:rPr lang="es-ES_tradnl" dirty="0" err="1"/>
              <a:t>afternoon</a:t>
            </a:r>
            <a:r>
              <a:rPr lang="es-ES_tradnl" dirty="0"/>
              <a:t> </a:t>
            </a:r>
            <a:r>
              <a:rPr lang="es-ES_tradnl" dirty="0" err="1"/>
              <a:t>lecture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63615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61A241B8-15DC-924F-AD2A-B2276AACE139}" type="slidenum">
              <a:rPr lang="en-US" altLang="en-US" sz="1200">
                <a:latin typeface="Times" charset="0"/>
              </a:rPr>
              <a:pPr/>
              <a:t>20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 dirty="0" err="1">
                <a:latin typeface="Times New Roman" charset="0"/>
              </a:rPr>
              <a:t>Filas</a:t>
            </a:r>
            <a:r>
              <a:rPr lang="en-US" altLang="en-US" dirty="0">
                <a:latin typeface="Times New Roman" charset="0"/>
              </a:rPr>
              <a:t>, </a:t>
            </a:r>
            <a:r>
              <a:rPr lang="en-US" altLang="en-US" dirty="0" err="1">
                <a:latin typeface="Times New Roman" charset="0"/>
              </a:rPr>
              <a:t>columnas</a:t>
            </a:r>
            <a:r>
              <a:rPr lang="en-US" altLang="en-US" dirty="0">
                <a:latin typeface="Times New Roman" charset="0"/>
              </a:rPr>
              <a:t>, </a:t>
            </a:r>
            <a:r>
              <a:rPr lang="en-US" altLang="en-US" dirty="0" err="1">
                <a:latin typeface="Times New Roman" charset="0"/>
              </a:rPr>
              <a:t>esquinas</a:t>
            </a:r>
            <a:endParaRPr lang="en-US" alt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1D0F5B9-E0D4-6F42-8A3D-499CE114C98A}" type="slidenum">
              <a:rPr lang="en-US" altLang="en-US" sz="1200">
                <a:latin typeface="Times" charset="0"/>
              </a:rPr>
              <a:pPr/>
              <a:t>21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A778A67-E092-A844-8E94-FD107ED3B79E}" type="slidenum">
              <a:rPr lang="en-US" altLang="en-US" sz="1200">
                <a:latin typeface="Times" charset="0"/>
              </a:rPr>
              <a:pPr/>
              <a:t>22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7A56B99-01F2-DD4C-B6E0-139A3767F3C6}" type="slidenum">
              <a:rPr lang="en-US" altLang="en-US" sz="1200">
                <a:latin typeface="Times" charset="0"/>
              </a:rPr>
              <a:pPr/>
              <a:t>23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A2E753F-FEBC-D241-B7BB-C4FA14530E70}" type="slidenum">
              <a:rPr lang="en-US" altLang="en-US" sz="1200">
                <a:latin typeface="Times" charset="0"/>
              </a:rPr>
              <a:pPr/>
              <a:t>24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F924194-0130-2244-B71C-2D52ED05DE65}" type="slidenum">
              <a:rPr lang="en-US" altLang="en-US" sz="1200">
                <a:latin typeface="Times" charset="0"/>
              </a:rPr>
              <a:pPr/>
              <a:t>25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3E2D38B-E6BA-B14F-801D-74AE20E2A80E}" type="slidenum">
              <a:rPr lang="en-US" altLang="en-US" sz="1200">
                <a:latin typeface="Times" charset="0"/>
              </a:rPr>
              <a:pPr/>
              <a:t>26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A693C7AE-4B06-2847-BB13-8EFCB2225DF9}" type="slidenum">
              <a:rPr lang="en-US" altLang="en-US" sz="1200">
                <a:latin typeface="Times" charset="0"/>
              </a:rPr>
              <a:pPr/>
              <a:t>27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3423932-CCD7-504D-882F-47BD8E166942}" type="slidenum">
              <a:rPr lang="en-US" altLang="en-US" sz="1200">
                <a:latin typeface="Times" charset="0"/>
              </a:rPr>
              <a:pPr/>
              <a:t>28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6271527-DDEB-F342-AFE7-E19EBA139261}" type="slidenum">
              <a:rPr lang="en-US" altLang="en-US" sz="1200">
                <a:latin typeface="Times" charset="0"/>
              </a:rPr>
              <a:pPr/>
              <a:t>29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/>
              <a:t>have</a:t>
            </a:r>
            <a:r>
              <a:rPr lang="es-ES_tradnl" dirty="0"/>
              <a:t> </a:t>
            </a:r>
            <a:r>
              <a:rPr lang="es-ES_tradnl" dirty="0" err="1"/>
              <a:t>master’s</a:t>
            </a:r>
            <a:r>
              <a:rPr lang="es-ES_tradnl" dirty="0"/>
              <a:t> </a:t>
            </a:r>
            <a:r>
              <a:rPr lang="es-ES_tradnl" dirty="0" err="1"/>
              <a:t>degree</a:t>
            </a:r>
            <a:r>
              <a:rPr lang="es-ES_tradnl" dirty="0"/>
              <a:t> </a:t>
            </a:r>
            <a:r>
              <a:rPr lang="es-ES_tradnl" dirty="0" err="1"/>
              <a:t>from</a:t>
            </a:r>
            <a:r>
              <a:rPr lang="es-ES_tradnl" dirty="0"/>
              <a:t> Stanford, </a:t>
            </a:r>
            <a:r>
              <a:rPr lang="es-ES_tradnl" dirty="0" err="1"/>
              <a:t>play</a:t>
            </a:r>
            <a:r>
              <a:rPr lang="es-ES_tradnl" dirty="0"/>
              <a:t> </a:t>
            </a:r>
            <a:r>
              <a:rPr lang="es-ES_tradnl" dirty="0" err="1"/>
              <a:t>volleyball</a:t>
            </a:r>
            <a:r>
              <a:rPr lang="es-ES_tradnl" dirty="0"/>
              <a:t> (</a:t>
            </a:r>
            <a:r>
              <a:rPr lang="es-ES_tradnl" dirty="0" err="1"/>
              <a:t>lol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I’m</a:t>
            </a:r>
            <a:r>
              <a:rPr lang="es-ES_tradnl" dirty="0"/>
              <a:t> short), am </a:t>
            </a:r>
            <a:r>
              <a:rPr lang="es-ES_tradnl" dirty="0" err="1"/>
              <a:t>vegetarian</a:t>
            </a:r>
            <a:r>
              <a:rPr lang="es-ES_tradnl" dirty="0"/>
              <a:t> (</a:t>
            </a:r>
            <a:r>
              <a:rPr lang="es-ES_tradnl" dirty="0" err="1"/>
              <a:t>which</a:t>
            </a:r>
            <a:r>
              <a:rPr lang="es-ES_tradnl" dirty="0"/>
              <a:t> has </a:t>
            </a:r>
            <a:r>
              <a:rPr lang="es-ES_tradnl" dirty="0" err="1"/>
              <a:t>been</a:t>
            </a:r>
            <a:r>
              <a:rPr lang="es-ES_tradnl" dirty="0"/>
              <a:t> </a:t>
            </a:r>
            <a:r>
              <a:rPr lang="es-ES_tradnl" dirty="0" err="1"/>
              <a:t>hard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all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delicious</a:t>
            </a:r>
            <a:r>
              <a:rPr lang="es-ES_tradnl" dirty="0"/>
              <a:t> </a:t>
            </a:r>
            <a:r>
              <a:rPr lang="es-ES_tradnl" dirty="0" err="1"/>
              <a:t>food</a:t>
            </a:r>
            <a:r>
              <a:rPr lang="es-ES_tradnl" dirty="0"/>
              <a:t> </a:t>
            </a:r>
            <a:r>
              <a:rPr lang="es-ES_tradnl" dirty="0" err="1"/>
              <a:t>I’ve</a:t>
            </a:r>
            <a:r>
              <a:rPr lang="es-ES_tradnl" dirty="0"/>
              <a:t> </a:t>
            </a:r>
            <a:r>
              <a:rPr lang="es-ES_tradnl" dirty="0" err="1"/>
              <a:t>seen</a:t>
            </a:r>
            <a:r>
              <a:rPr lang="es-ES_tradnl" dirty="0"/>
              <a:t> in Colombia—</a:t>
            </a:r>
            <a:r>
              <a:rPr lang="es-ES_tradnl" dirty="0" err="1"/>
              <a:t>not</a:t>
            </a:r>
            <a:r>
              <a:rPr lang="es-ES_tradnl" dirty="0"/>
              <a:t> </a:t>
            </a:r>
            <a:r>
              <a:rPr lang="es-ES_tradnl" dirty="0" err="1"/>
              <a:t>strictly</a:t>
            </a:r>
            <a:r>
              <a:rPr lang="es-ES_tradnl" dirty="0"/>
              <a:t> true </a:t>
            </a:r>
            <a:r>
              <a:rPr lang="es-ES_tradnl" dirty="0" err="1"/>
              <a:t>but</a:t>
            </a:r>
            <a:r>
              <a:rPr lang="es-ES_tradnl" dirty="0"/>
              <a:t> </a:t>
            </a:r>
            <a:r>
              <a:rPr lang="es-ES_tradnl" dirty="0" err="1"/>
              <a:t>plays</a:t>
            </a:r>
            <a:r>
              <a:rPr lang="es-ES_tradnl" dirty="0"/>
              <a:t> to </a:t>
            </a:r>
            <a:r>
              <a:rPr lang="es-ES_tradnl" dirty="0" err="1"/>
              <a:t>their</a:t>
            </a:r>
            <a:r>
              <a:rPr lang="es-ES_tradnl" dirty="0"/>
              <a:t> </a:t>
            </a:r>
            <a:r>
              <a:rPr lang="es-ES_tradnl" dirty="0" err="1"/>
              <a:t>pride</a:t>
            </a:r>
            <a:r>
              <a:rPr lang="es-ES_tradnl" dirty="0"/>
              <a:t> in country), </a:t>
            </a:r>
            <a:r>
              <a:rPr lang="es-ES_tradnl" dirty="0" err="1"/>
              <a:t>started</a:t>
            </a:r>
            <a:r>
              <a:rPr lang="es-ES_tradnl" dirty="0"/>
              <a:t> </a:t>
            </a:r>
            <a:r>
              <a:rPr lang="es-ES_tradnl" dirty="0" err="1"/>
              <a:t>learning</a:t>
            </a:r>
            <a:r>
              <a:rPr lang="es-ES_tradnl" dirty="0"/>
              <a:t> CS </a:t>
            </a:r>
            <a:r>
              <a:rPr lang="es-ES_tradnl" dirty="0" err="1"/>
              <a:t>because</a:t>
            </a:r>
            <a:r>
              <a:rPr lang="es-ES_tradnl" dirty="0"/>
              <a:t> I </a:t>
            </a:r>
            <a:r>
              <a:rPr lang="es-ES_tradnl" dirty="0" err="1"/>
              <a:t>wanted</a:t>
            </a:r>
            <a:r>
              <a:rPr lang="es-ES_tradnl" dirty="0"/>
              <a:t> to </a:t>
            </a:r>
            <a:r>
              <a:rPr lang="es-ES_tradnl" dirty="0" err="1"/>
              <a:t>understand</a:t>
            </a:r>
            <a:r>
              <a:rPr lang="es-ES_tradnl" dirty="0"/>
              <a:t> </a:t>
            </a:r>
            <a:r>
              <a:rPr lang="es-ES_tradnl" dirty="0" err="1"/>
              <a:t>how</a:t>
            </a:r>
            <a:r>
              <a:rPr lang="es-ES_tradnl" dirty="0"/>
              <a:t> </a:t>
            </a:r>
            <a:r>
              <a:rPr lang="es-ES_tradnl" dirty="0" err="1"/>
              <a:t>things</a:t>
            </a:r>
            <a:r>
              <a:rPr lang="es-ES_tradnl" dirty="0"/>
              <a:t> </a:t>
            </a:r>
            <a:r>
              <a:rPr lang="es-ES_tradnl" dirty="0" err="1"/>
              <a:t>work</a:t>
            </a:r>
            <a:r>
              <a:rPr lang="es-ES_tradnl" dirty="0"/>
              <a:t>. I am </a:t>
            </a:r>
            <a:r>
              <a:rPr lang="es-ES_tradnl" dirty="0" err="1"/>
              <a:t>going</a:t>
            </a:r>
            <a:r>
              <a:rPr lang="es-ES_tradnl" dirty="0"/>
              <a:t> to </a:t>
            </a:r>
            <a:r>
              <a:rPr lang="es-ES_tradnl" dirty="0" err="1"/>
              <a:t>teach</a:t>
            </a:r>
            <a:r>
              <a:rPr lang="es-ES_tradnl" dirty="0"/>
              <a:t> </a:t>
            </a:r>
            <a:r>
              <a:rPr lang="es-ES_tradnl" dirty="0" err="1"/>
              <a:t>this</a:t>
            </a:r>
            <a:r>
              <a:rPr lang="es-ES_tradnl" dirty="0"/>
              <a:t> </a:t>
            </a:r>
            <a:r>
              <a:rPr lang="es-ES_tradnl" dirty="0" err="1"/>
              <a:t>class</a:t>
            </a:r>
            <a:r>
              <a:rPr lang="es-ES_tradnl" dirty="0"/>
              <a:t>, and I hope </a:t>
            </a:r>
            <a:r>
              <a:rPr lang="es-ES_tradnl" dirty="0" err="1"/>
              <a:t>that</a:t>
            </a:r>
            <a:r>
              <a:rPr lang="es-ES_tradnl" dirty="0"/>
              <a:t> </a:t>
            </a:r>
            <a:r>
              <a:rPr lang="es-ES_tradnl" dirty="0" err="1"/>
              <a:t>you</a:t>
            </a:r>
            <a:r>
              <a:rPr lang="es-ES_tradnl" dirty="0"/>
              <a:t> come </a:t>
            </a:r>
            <a:r>
              <a:rPr lang="es-ES_tradnl" dirty="0" err="1"/>
              <a:t>out</a:t>
            </a:r>
            <a:r>
              <a:rPr lang="es-ES_tradnl" dirty="0"/>
              <a:t> of </a:t>
            </a:r>
            <a:r>
              <a:rPr lang="es-ES_tradnl" dirty="0" err="1"/>
              <a:t>it</a:t>
            </a:r>
            <a:r>
              <a:rPr lang="es-ES_tradnl" dirty="0"/>
              <a:t> </a:t>
            </a:r>
            <a:r>
              <a:rPr lang="es-ES_tradnl" dirty="0" err="1"/>
              <a:t>knowing</a:t>
            </a:r>
            <a:r>
              <a:rPr lang="es-ES_tradnl" dirty="0"/>
              <a:t> more </a:t>
            </a:r>
            <a:r>
              <a:rPr lang="es-ES_tradnl" dirty="0" err="1"/>
              <a:t>about</a:t>
            </a:r>
            <a:r>
              <a:rPr lang="es-ES_tradnl" dirty="0"/>
              <a:t> </a:t>
            </a:r>
            <a:r>
              <a:rPr lang="es-ES_tradnl" dirty="0" err="1"/>
              <a:t>how</a:t>
            </a:r>
            <a:r>
              <a:rPr lang="es-ES_tradnl" dirty="0"/>
              <a:t> </a:t>
            </a:r>
            <a:r>
              <a:rPr lang="es-ES_tradnl" dirty="0" err="1"/>
              <a:t>things</a:t>
            </a:r>
            <a:r>
              <a:rPr lang="es-ES_tradnl" dirty="0"/>
              <a:t> </a:t>
            </a:r>
            <a:r>
              <a:rPr lang="es-ES_tradnl" dirty="0" err="1"/>
              <a:t>work</a:t>
            </a:r>
            <a:r>
              <a:rPr lang="es-ES_tradnl" dirty="0"/>
              <a:t> and </a:t>
            </a:r>
            <a:r>
              <a:rPr lang="es-ES_tradnl" dirty="0" err="1"/>
              <a:t>wanting</a:t>
            </a:r>
            <a:r>
              <a:rPr lang="es-ES_tradnl" dirty="0"/>
              <a:t> to </a:t>
            </a:r>
            <a:r>
              <a:rPr lang="es-ES_tradnl" dirty="0" err="1"/>
              <a:t>know</a:t>
            </a:r>
            <a:r>
              <a:rPr lang="es-ES_tradnl" dirty="0"/>
              <a:t> </a:t>
            </a:r>
            <a:r>
              <a:rPr lang="es-ES_tradnl" dirty="0" err="1"/>
              <a:t>even</a:t>
            </a:r>
            <a:r>
              <a:rPr lang="es-ES_tradnl" dirty="0"/>
              <a:t>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17956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6271527-DDEB-F342-AFE7-E19EBA139261}" type="slidenum">
              <a:rPr lang="en-US" altLang="en-US" sz="1200">
                <a:latin typeface="Times" charset="0"/>
              </a:rPr>
              <a:pPr/>
              <a:t>30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7440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3423932-CCD7-504D-882F-47BD8E166942}" type="slidenum">
              <a:rPr lang="en-US" altLang="en-US" sz="1200">
                <a:latin typeface="Times" charset="0"/>
              </a:rPr>
              <a:pPr/>
              <a:t>31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0315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6BAFC2D4-C4BE-9A43-BE77-76C44DBAE414}" type="slidenum">
              <a:rPr lang="en-US" altLang="en-US" sz="1200">
                <a:latin typeface="Times" charset="0"/>
              </a:rPr>
              <a:pPr/>
              <a:t>32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Get code ready for this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8264685-9127-D34E-80C5-03B1920CB7CC}" type="slidenum">
              <a:rPr lang="en-US" altLang="en-US" sz="1200">
                <a:latin typeface="Times" charset="0"/>
              </a:rPr>
              <a:pPr/>
              <a:t>33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390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1239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E9FDE378-8209-7744-900D-5A7C8AE16E55}" type="slidenum">
              <a:rPr lang="en-US" altLang="en-US" sz="1200">
                <a:latin typeface="Times" charset="0"/>
              </a:rPr>
              <a:pPr/>
              <a:t>34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Show </a:t>
            </a:r>
            <a:r>
              <a:rPr lang="es-ES_tradnl" dirty="0" err="1"/>
              <a:t>turn</a:t>
            </a:r>
            <a:r>
              <a:rPr lang="es-ES_tradnl" dirty="0"/>
              <a:t> </a:t>
            </a:r>
            <a:r>
              <a:rPr lang="es-ES_tradnl" dirty="0" err="1"/>
              <a:t>right</a:t>
            </a:r>
            <a:r>
              <a:rPr lang="es-ES_tradnl" dirty="0"/>
              <a:t> </a:t>
            </a:r>
            <a:r>
              <a:rPr lang="es-ES_tradnl" dirty="0" err="1"/>
              <a:t>decomposition</a:t>
            </a:r>
            <a:r>
              <a:rPr lang="es-ES_tradnl" dirty="0"/>
              <a:t> </a:t>
            </a:r>
            <a:r>
              <a:rPr lang="es-ES_tradnl" dirty="0" err="1"/>
              <a:t>after</a:t>
            </a:r>
            <a:r>
              <a:rPr lang="es-ES_tradnl" dirty="0"/>
              <a:t> </a:t>
            </a:r>
            <a:r>
              <a:rPr lang="es-ES_tradnl" dirty="0" err="1"/>
              <a:t>successfully</a:t>
            </a:r>
            <a:r>
              <a:rPr lang="es-ES_tradnl" dirty="0"/>
              <a:t> </a:t>
            </a:r>
            <a:r>
              <a:rPr lang="es-ES_tradnl" dirty="0" err="1"/>
              <a:t>coding</a:t>
            </a:r>
            <a:r>
              <a:rPr lang="es-ES_tradnl" dirty="0"/>
              <a:t> up Escalar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88928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Definir un método nos deja descomponer nuestros programas en partes pequeñas que son más sencillas y que podemos reutilizar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89131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D365599-3166-804B-83DA-A7FA8BFB95D8}" type="slidenum">
              <a:rPr lang="en-US" altLang="en-US" sz="1200">
                <a:latin typeface="Times" charset="0"/>
              </a:rPr>
              <a:pPr/>
              <a:t>37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8601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8602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9129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01E012F2-2A31-C940-959C-559122F87DAE}" type="slidenum">
              <a:rPr lang="en-US" altLang="en-US" sz="1200">
                <a:latin typeface="Times" charset="0"/>
              </a:rPr>
              <a:pPr/>
              <a:t>38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8806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8806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E5C2B4F7-BD9C-AE4A-9229-B43CB0645B22}" type="slidenum">
              <a:rPr lang="en-US" altLang="en-US" sz="1200">
                <a:latin typeface="Times" charset="0"/>
              </a:rPr>
              <a:pPr/>
              <a:t>39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9011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9011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/>
              <a:t>Luckily</a:t>
            </a:r>
            <a:r>
              <a:rPr lang="es-ES_tradnl" dirty="0"/>
              <a:t> </a:t>
            </a:r>
            <a:r>
              <a:rPr lang="es-ES_tradnl" dirty="0" err="1"/>
              <a:t>for</a:t>
            </a:r>
            <a:r>
              <a:rPr lang="es-ES_tradnl" dirty="0"/>
              <a:t> </a:t>
            </a:r>
            <a:r>
              <a:rPr lang="es-ES_tradnl" dirty="0" err="1"/>
              <a:t>you</a:t>
            </a:r>
            <a:r>
              <a:rPr lang="es-ES_tradnl" dirty="0"/>
              <a:t>, I am </a:t>
            </a:r>
            <a:r>
              <a:rPr lang="es-ES_tradnl" dirty="0" err="1"/>
              <a:t>not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only</a:t>
            </a:r>
            <a:r>
              <a:rPr lang="es-ES_tradnl" dirty="0"/>
              <a:t> </a:t>
            </a:r>
            <a:r>
              <a:rPr lang="es-ES_tradnl" dirty="0" err="1"/>
              <a:t>one</a:t>
            </a:r>
            <a:r>
              <a:rPr lang="es-ES_tradnl" dirty="0"/>
              <a:t> running </a:t>
            </a:r>
            <a:r>
              <a:rPr lang="es-ES_tradnl" dirty="0" err="1"/>
              <a:t>this</a:t>
            </a:r>
            <a:r>
              <a:rPr lang="es-ES_tradnl" dirty="0"/>
              <a:t> </a:t>
            </a:r>
            <a:r>
              <a:rPr lang="es-ES_tradnl" dirty="0" err="1"/>
              <a:t>class</a:t>
            </a:r>
            <a:r>
              <a:rPr lang="es-ES_tradnl" dirty="0"/>
              <a:t> (</a:t>
            </a:r>
            <a:r>
              <a:rPr lang="es-ES_tradnl" dirty="0" err="1"/>
              <a:t>far</a:t>
            </a:r>
            <a:r>
              <a:rPr lang="es-ES_tradnl" dirty="0"/>
              <a:t> </a:t>
            </a:r>
            <a:r>
              <a:rPr lang="es-ES_tradnl" dirty="0" err="1"/>
              <a:t>from</a:t>
            </a:r>
            <a:r>
              <a:rPr lang="es-ES_tradnl" dirty="0"/>
              <a:t> </a:t>
            </a:r>
            <a:r>
              <a:rPr lang="es-ES_tradnl" dirty="0" err="1"/>
              <a:t>it!</a:t>
            </a:r>
            <a:r>
              <a:rPr lang="es-ES_tradnl" dirty="0"/>
              <a:t>)</a:t>
            </a:r>
          </a:p>
          <a:p>
            <a:endParaRPr lang="es-ES_tradnl" dirty="0"/>
          </a:p>
          <a:p>
            <a:r>
              <a:rPr lang="es-ES_tradnl" dirty="0" err="1"/>
              <a:t>Who</a:t>
            </a:r>
            <a:r>
              <a:rPr lang="es-ES_tradnl" dirty="0"/>
              <a:t> </a:t>
            </a:r>
            <a:r>
              <a:rPr lang="es-ES_tradnl" dirty="0" err="1"/>
              <a:t>is</a:t>
            </a:r>
            <a:r>
              <a:rPr lang="es-ES_tradnl" dirty="0"/>
              <a:t> in </a:t>
            </a:r>
            <a:r>
              <a:rPr lang="es-ES_tradnl" dirty="0" err="1"/>
              <a:t>this</a:t>
            </a:r>
            <a:r>
              <a:rPr lang="es-ES_tradnl" dirty="0"/>
              <a:t> </a:t>
            </a:r>
            <a:r>
              <a:rPr lang="es-ES_tradnl" dirty="0" err="1"/>
              <a:t>team</a:t>
            </a:r>
            <a:r>
              <a:rPr lang="es-ES_tradnl" dirty="0"/>
              <a:t> (</a:t>
            </a:r>
            <a:r>
              <a:rPr lang="es-ES_tradnl" dirty="0" err="1"/>
              <a:t>great</a:t>
            </a:r>
            <a:r>
              <a:rPr lang="es-ES_tradnl" dirty="0"/>
              <a:t> </a:t>
            </a:r>
            <a:r>
              <a:rPr lang="es-ES_tradnl" dirty="0" err="1"/>
              <a:t>people</a:t>
            </a:r>
            <a:r>
              <a:rPr lang="es-ES_tradnl" dirty="0"/>
              <a:t>), introduce Mario and Chris</a:t>
            </a:r>
          </a:p>
          <a:p>
            <a:endParaRPr lang="es-ES_tradnl" dirty="0"/>
          </a:p>
          <a:p>
            <a:r>
              <a:rPr lang="es-ES_tradnl" dirty="0" err="1"/>
              <a:t>What</a:t>
            </a:r>
            <a:r>
              <a:rPr lang="es-ES_tradnl" dirty="0"/>
              <a:t> are </a:t>
            </a:r>
            <a:r>
              <a:rPr lang="es-ES_tradnl" dirty="0" err="1"/>
              <a:t>SLs</a:t>
            </a:r>
            <a:r>
              <a:rPr lang="es-ES_tradnl" dirty="0"/>
              <a:t> (</a:t>
            </a:r>
            <a:r>
              <a:rPr lang="es-ES_tradnl" dirty="0" err="1"/>
              <a:t>this</a:t>
            </a:r>
            <a:r>
              <a:rPr lang="es-ES_tradnl" dirty="0"/>
              <a:t>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how</a:t>
            </a:r>
            <a:r>
              <a:rPr lang="es-ES_tradnl" dirty="0"/>
              <a:t> I </a:t>
            </a:r>
            <a:r>
              <a:rPr lang="es-ES_tradnl" dirty="0" err="1"/>
              <a:t>got</a:t>
            </a:r>
            <a:r>
              <a:rPr lang="es-ES_tradnl" dirty="0"/>
              <a:t> </a:t>
            </a:r>
            <a:r>
              <a:rPr lang="es-ES_tradnl" dirty="0" err="1"/>
              <a:t>my</a:t>
            </a:r>
            <a:r>
              <a:rPr lang="es-ES_tradnl" dirty="0"/>
              <a:t> </a:t>
            </a:r>
            <a:r>
              <a:rPr lang="es-ES_tradnl" dirty="0" err="1"/>
              <a:t>start</a:t>
            </a:r>
            <a:r>
              <a:rPr lang="es-ES_tradnl" dirty="0"/>
              <a:t>, and </a:t>
            </a:r>
            <a:r>
              <a:rPr lang="es-ES_tradnl" dirty="0" err="1"/>
              <a:t>now</a:t>
            </a:r>
            <a:r>
              <a:rPr lang="es-ES_tradnl" dirty="0"/>
              <a:t> I </a:t>
            </a:r>
            <a:r>
              <a:rPr lang="es-ES_tradnl" dirty="0" err="1"/>
              <a:t>train</a:t>
            </a:r>
            <a:r>
              <a:rPr lang="es-ES_tradnl" dirty="0"/>
              <a:t> </a:t>
            </a:r>
            <a:r>
              <a:rPr lang="es-ES_tradnl" dirty="0" err="1"/>
              <a:t>all</a:t>
            </a:r>
            <a:r>
              <a:rPr lang="es-ES_tradnl" dirty="0"/>
              <a:t> of </a:t>
            </a:r>
            <a:r>
              <a:rPr lang="es-ES_tradnl" dirty="0" err="1"/>
              <a:t>them</a:t>
            </a:r>
            <a:r>
              <a:rPr lang="es-ES_tradnl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3609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0282D045-5E00-924A-8F66-2F3753C1C8C6}" type="slidenum">
              <a:rPr lang="en-US" altLang="en-US" sz="1200">
                <a:latin typeface="Times" charset="0"/>
              </a:rPr>
              <a:pPr/>
              <a:t>40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9216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9216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3840F04-B366-7049-9C42-EB22DF456E5B}" type="slidenum">
              <a:rPr lang="en-US" altLang="en-US" sz="1200">
                <a:latin typeface="Times" charset="0"/>
              </a:rPr>
              <a:pPr/>
              <a:t>41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9421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9421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50985B27-D9DE-3547-9272-A7A9807EF76C}" type="slidenum">
              <a:rPr lang="en-US" altLang="en-US" sz="1200">
                <a:latin typeface="Times" charset="0"/>
              </a:rPr>
              <a:pPr/>
              <a:t>42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9625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9626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EA3F6CB-9C90-8B47-8D9B-19FE53D67640}" type="slidenum">
              <a:rPr lang="en-US" altLang="en-US" sz="1200">
                <a:latin typeface="Times" charset="0"/>
              </a:rPr>
              <a:pPr/>
              <a:t>43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9830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9830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en-US">
                <a:latin typeface="Times New Roman" charset="0"/>
              </a:rPr>
              <a:t>Talk about indentation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1D36BA5A-0A79-E641-8918-C7AB7EBD92D5}" type="slidenum">
              <a:rPr lang="en-US" altLang="en-US" sz="1200">
                <a:latin typeface="Times" charset="0"/>
              </a:rPr>
              <a:pPr/>
              <a:t>44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0137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0138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en-US">
                <a:latin typeface="Times New Roman" charset="0"/>
              </a:rPr>
              <a:t>Talk about indentation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52C441C-CFC9-0C44-BDB4-03725131F077}" type="slidenum">
              <a:rPr lang="en-US" altLang="en-US" sz="1200">
                <a:latin typeface="Times" charset="0"/>
              </a:rPr>
              <a:pPr/>
              <a:t>45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52C441C-CFC9-0C44-BDB4-03725131F077}" type="slidenum">
              <a:rPr lang="en-US" altLang="en-US" sz="1200">
                <a:latin typeface="Times" charset="0"/>
              </a:rPr>
              <a:pPr/>
              <a:t>46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7194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52C441C-CFC9-0C44-BDB4-03725131F077}" type="slidenum">
              <a:rPr lang="en-US" altLang="en-US" sz="1200">
                <a:latin typeface="Times" charset="0"/>
              </a:rPr>
              <a:pPr/>
              <a:t>47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452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52C441C-CFC9-0C44-BDB4-03725131F077}" type="slidenum">
              <a:rPr lang="en-US" altLang="en-US" sz="1200">
                <a:latin typeface="Times" charset="0"/>
              </a:rPr>
              <a:pPr/>
              <a:t>48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645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52C441C-CFC9-0C44-BDB4-03725131F077}" type="slidenum">
              <a:rPr lang="en-US" altLang="en-US" sz="1200">
                <a:latin typeface="Times" charset="0"/>
              </a:rPr>
              <a:pPr/>
              <a:t>49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264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/>
              <a:t>Special</a:t>
            </a:r>
            <a:r>
              <a:rPr lang="es-ES_tradnl" dirty="0"/>
              <a:t> </a:t>
            </a:r>
            <a:r>
              <a:rPr lang="es-ES_tradnl" dirty="0" err="1"/>
              <a:t>thanks</a:t>
            </a:r>
            <a:r>
              <a:rPr lang="es-ES_tradnl" dirty="0"/>
              <a:t> to Nick, </a:t>
            </a:r>
            <a:r>
              <a:rPr lang="es-ES_tradnl" dirty="0" err="1"/>
              <a:t>Asena</a:t>
            </a:r>
            <a:r>
              <a:rPr lang="es-ES_tradnl" dirty="0"/>
              <a:t>, </a:t>
            </a:r>
            <a:r>
              <a:rPr lang="es-ES_tradnl" dirty="0" err="1"/>
              <a:t>Dario</a:t>
            </a:r>
            <a:endParaRPr lang="es-ES_tradnl" dirty="0"/>
          </a:p>
          <a:p>
            <a:endParaRPr lang="es-ES_tradnl" dirty="0"/>
          </a:p>
          <a:p>
            <a:r>
              <a:rPr lang="es-ES_tradnl" dirty="0"/>
              <a:t>Nick </a:t>
            </a:r>
            <a:r>
              <a:rPr lang="es-ES_tradnl" dirty="0" err="1"/>
              <a:t>says</a:t>
            </a:r>
            <a:r>
              <a:rPr lang="es-ES_tradnl" dirty="0"/>
              <a:t> </a:t>
            </a:r>
            <a:r>
              <a:rPr lang="es-ES_tradnl" dirty="0" err="1"/>
              <a:t>some</a:t>
            </a:r>
            <a:r>
              <a:rPr lang="es-ES_tradnl" dirty="0"/>
              <a:t> </a:t>
            </a:r>
            <a:r>
              <a:rPr lang="es-ES_tradnl" dirty="0" err="1"/>
              <a:t>words</a:t>
            </a:r>
            <a:r>
              <a:rPr lang="es-ES_tradnl" dirty="0"/>
              <a:t>, </a:t>
            </a:r>
            <a:r>
              <a:rPr lang="es-ES_tradnl" dirty="0" err="1"/>
              <a:t>Dario</a:t>
            </a:r>
            <a:r>
              <a:rPr lang="es-ES_tradnl" dirty="0"/>
              <a:t> </a:t>
            </a:r>
            <a:r>
              <a:rPr lang="es-ES_tradnl" dirty="0" err="1"/>
              <a:t>says</a:t>
            </a:r>
            <a:r>
              <a:rPr lang="es-ES_tradnl" dirty="0"/>
              <a:t> </a:t>
            </a:r>
            <a:r>
              <a:rPr lang="es-ES_tradnl" dirty="0" err="1"/>
              <a:t>some</a:t>
            </a:r>
            <a:r>
              <a:rPr lang="es-ES_tradnl" dirty="0"/>
              <a:t> </a:t>
            </a:r>
            <a:r>
              <a:rPr lang="es-ES_tradnl" dirty="0" err="1"/>
              <a:t>words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77812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52C441C-CFC9-0C44-BDB4-03725131F077}" type="slidenum">
              <a:rPr lang="en-US" altLang="en-US" sz="1200">
                <a:latin typeface="Times" charset="0"/>
              </a:rPr>
              <a:pPr/>
              <a:t>50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682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Mark the various CS Bridges, what CS Bridge is in relation to Stanford</a:t>
            </a:r>
          </a:p>
          <a:p>
            <a:endParaRPr lang="en-US" altLang="en-US" dirty="0">
              <a:latin typeface="Times New Roman" charset="0"/>
            </a:endParaRP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E884ADC-97B6-944D-A8CB-FFC36004FDBF}" type="slidenum">
              <a:rPr lang="en-US" altLang="en-US" sz="1200">
                <a:latin typeface="Times" charset="0"/>
              </a:rPr>
              <a:pPr/>
              <a:t>6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This course is based on CS106A, which I taught last summer. You are going to learn in two weeks was they spend half a semester on at Stanford</a:t>
            </a:r>
          </a:p>
          <a:p>
            <a:endParaRPr lang="en-US" altLang="en-US" dirty="0">
              <a:latin typeface="Times New Roman" charset="0"/>
            </a:endParaRPr>
          </a:p>
          <a:p>
            <a:endParaRPr lang="en-US" altLang="en-US" dirty="0">
              <a:latin typeface="Times New Roman" charset="0"/>
            </a:endParaRP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635E909A-F031-7B45-8DF7-53183898F0D6}" type="slidenum">
              <a:rPr lang="en-US" altLang="en-US" sz="1200">
                <a:latin typeface="Times" charset="0"/>
              </a:rPr>
              <a:pPr/>
              <a:t>7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/>
              <a:t>It’s not just 106A from Stanford. We are collaborating, hope to learn from each other about how education works and take this home with us</a:t>
            </a:r>
          </a:p>
        </p:txBody>
      </p:sp>
    </p:spTree>
    <p:extLst>
      <p:ext uri="{BB962C8B-B14F-4D97-AF65-F5344CB8AC3E}">
        <p14:creationId xmlns:p14="http://schemas.microsoft.com/office/powerpoint/2010/main" val="2940142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We will teach some specific things (Java syntax, Karel commands) but more importantly</a:t>
            </a:r>
            <a:r>
              <a:rPr lang="is-IS" altLang="en-US" dirty="0">
                <a:latin typeface="Times New Roman" charset="0"/>
              </a:rPr>
              <a:t>…</a:t>
            </a:r>
          </a:p>
          <a:p>
            <a:endParaRPr lang="en-US" altLang="en-US" dirty="0">
              <a:latin typeface="Times New Roman" charset="0"/>
            </a:endParaRPr>
          </a:p>
          <a:p>
            <a:r>
              <a:rPr lang="en-US" altLang="en-US" dirty="0">
                <a:latin typeface="Times New Roman" charset="0"/>
              </a:rPr>
              <a:t>We teach software engineering principles. Much larger than just programming.</a:t>
            </a:r>
          </a:p>
          <a:p>
            <a:r>
              <a:rPr lang="en-US" altLang="en-US" dirty="0">
                <a:latin typeface="Times New Roman" charset="0"/>
              </a:rPr>
              <a:t>Mechanics of the language are nothing compared to the principles.</a:t>
            </a:r>
          </a:p>
          <a:p>
            <a:r>
              <a:rPr lang="en-US" altLang="en-US" dirty="0">
                <a:latin typeface="Times New Roman" charset="0"/>
              </a:rPr>
              <a:t>You are going to learn the principles by programming in Java</a:t>
            </a:r>
          </a:p>
          <a:p>
            <a:endParaRPr lang="en-US" altLang="en-US" dirty="0">
              <a:latin typeface="Times New Roman" charset="0"/>
            </a:endParaRPr>
          </a:p>
          <a:p>
            <a:endParaRPr lang="en-US" altLang="en-US" dirty="0">
              <a:latin typeface="Times New Roman" charset="0"/>
            </a:endParaRP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E7BF23F-3876-D649-876E-3125706F3B16}" type="slidenum">
              <a:rPr lang="en-US" altLang="en-US" sz="1200">
                <a:latin typeface="Times" charset="0"/>
              </a:rPr>
              <a:pPr/>
              <a:t>9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1DB56C-E365-834D-88E4-495545BFC6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8883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B0523E-AEF0-CD48-9F2F-7AE5E7A600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6909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3C9B30-D568-8340-8A26-FE770A4E3D4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4981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6793CA0B-5CE6-2E42-9DF4-BE1DC3F9BF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75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3BC5B3E4-A633-F84D-BCFC-190145CCBB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1494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33D03AF1-CF3F-F741-A16D-4948DC8F3C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66111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C3AEE897-BED8-CF4D-B754-505C7E3D352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16268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B051CB2A-395D-DA48-AFF4-FBF59F5603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87911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9DFF48D1-155B-3540-AFFA-D37721BFB8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43269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EAC9FEFB-34EF-5C44-B917-30D8733B2F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79913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B1EB59CF-ACAE-C348-84BB-621984EAE3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582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AC055-7304-BB4A-B897-DFA4A46816A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2405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59A4D54D-1F7E-0943-88B9-E2E8D2F594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72593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24F4A2E8-4505-8D4B-A868-3067436BAA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2605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AA0DC04E-79C7-3E4F-8C66-C808CD4D1A7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888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5984CF-ED44-9246-94E9-47108265BA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47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D802A3-91B4-F340-8AB6-1F5643B0D79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0703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163BB8-822B-D143-93D4-E38015CF44A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9180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EA513A-DCB2-7D48-A166-61AAA998E5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2429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8570A6-F2CE-F247-AAAA-81F90D90BB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8004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A9D023-45EB-F24B-ADB1-96A598FB47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6232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679344-D37F-384B-B8CC-A5EFA99634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8272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9185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853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853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C073CB45-31D1-224D-813E-37F82631D6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54" r:id="rId3"/>
    <p:sldLayoutId id="2147483955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9F646FDD-F242-854D-A07F-968513F7FF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3" r:id="rId1"/>
    <p:sldLayoutId id="2147483964" r:id="rId2"/>
    <p:sldLayoutId id="2147483965" r:id="rId3"/>
    <p:sldLayoutId id="2147483966" r:id="rId4"/>
    <p:sldLayoutId id="2147483967" r:id="rId5"/>
    <p:sldLayoutId id="2147483968" r:id="rId6"/>
    <p:sldLayoutId id="2147483969" r:id="rId7"/>
    <p:sldLayoutId id="2147483970" r:id="rId8"/>
    <p:sldLayoutId id="2147483971" r:id="rId9"/>
    <p:sldLayoutId id="2147483972" r:id="rId10"/>
    <p:sldLayoutId id="214748397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Chris\University\Teaching\cs221\WWW\slides\img\wal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18821" y="-1"/>
            <a:ext cx="9391552" cy="68480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CS Bridge</a:t>
            </a:r>
          </a:p>
        </p:txBody>
      </p:sp>
      <p:pic>
        <p:nvPicPr>
          <p:cNvPr id="102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61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C0DD38-E4B0-2546-9177-522EFFB84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1816100"/>
            <a:ext cx="4343400" cy="322580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B181A264-AE6B-604D-B768-DDF9A4952B7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Escaparse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Prerequisitos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379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700" y="1371600"/>
            <a:ext cx="5816600" cy="456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¿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Está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prendido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73CF11-BFE9-054C-BF11-60D0A05D5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259" y="1066800"/>
            <a:ext cx="5501482" cy="55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71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3"/>
          <p:cNvSpPr>
            <a:spLocks noChangeArrowheads="1"/>
          </p:cNvSpPr>
          <p:nvPr/>
        </p:nvSpPr>
        <p:spPr bwMode="auto">
          <a:xfrm>
            <a:off x="1618949" y="3151787"/>
            <a:ext cx="590610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>
                <a:latin typeface="Times New Roman" charset="0"/>
              </a:rPr>
              <a:t>http://</a:t>
            </a:r>
            <a:r>
              <a:rPr lang="en-US" altLang="en-US" sz="4000" dirty="0" err="1">
                <a:latin typeface="Times New Roman" charset="0"/>
              </a:rPr>
              <a:t>uniandes.csbridge.org</a:t>
            </a:r>
            <a:endParaRPr lang="en-US" altLang="en-US" sz="4000" dirty="0">
              <a:latin typeface="Times New Roman" charset="0"/>
            </a:endParaRPr>
          </a:p>
        </p:txBody>
      </p:sp>
      <p:sp>
        <p:nvSpPr>
          <p:cNvPr id="7" name="Right Arrow 6"/>
          <p:cNvSpPr/>
          <p:nvPr/>
        </p:nvSpPr>
        <p:spPr>
          <a:xfrm rot="2760181">
            <a:off x="1003300" y="1666875"/>
            <a:ext cx="1466850" cy="1479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ight Arrow 7"/>
          <p:cNvSpPr/>
          <p:nvPr/>
        </p:nvSpPr>
        <p:spPr>
          <a:xfrm rot="15523020">
            <a:off x="3898900" y="4086225"/>
            <a:ext cx="1466850" cy="1479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ight Arrow 8"/>
          <p:cNvSpPr/>
          <p:nvPr/>
        </p:nvSpPr>
        <p:spPr>
          <a:xfrm rot="7391163">
            <a:off x="6089650" y="1643063"/>
            <a:ext cx="1466850" cy="1479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Sitio web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4000" b="1" dirty="0">
                <a:latin typeface="Century Gothic" charset="0"/>
                <a:ea typeface="Century Gothic" charset="0"/>
                <a:cs typeface="Century Gothic" charset="0"/>
              </a:rPr>
              <a:t>¿Y </a:t>
            </a:r>
            <a:r>
              <a:rPr lang="en-US" altLang="en-US" sz="4000" b="1" dirty="0" err="1">
                <a:latin typeface="Century Gothic" charset="0"/>
                <a:ea typeface="Century Gothic" charset="0"/>
                <a:cs typeface="Century Gothic" charset="0"/>
              </a:rPr>
              <a:t>si</a:t>
            </a:r>
            <a:r>
              <a:rPr lang="en-US" altLang="en-US" sz="4000" b="1" dirty="0">
                <a:latin typeface="Century Gothic" charset="0"/>
                <a:ea typeface="Century Gothic" charset="0"/>
                <a:cs typeface="Century Gothic" charset="0"/>
              </a:rPr>
              <a:t> me </a:t>
            </a:r>
            <a:r>
              <a:rPr lang="en-US" altLang="en-US" sz="4000" b="1" dirty="0" err="1">
                <a:latin typeface="Century Gothic" charset="0"/>
                <a:ea typeface="Century Gothic" charset="0"/>
                <a:cs typeface="Century Gothic" charset="0"/>
              </a:rPr>
              <a:t>quedo</a:t>
            </a:r>
            <a:r>
              <a:rPr lang="en-US" altLang="en-US" sz="4000" b="1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altLang="en-US" sz="4000" b="1" dirty="0" err="1">
                <a:latin typeface="Century Gothic" charset="0"/>
                <a:ea typeface="Century Gothic" charset="0"/>
                <a:cs typeface="Century Gothic" charset="0"/>
              </a:rPr>
              <a:t>atrás</a:t>
            </a:r>
            <a:r>
              <a:rPr lang="en-US" altLang="en-US" sz="4000" b="1" dirty="0">
                <a:latin typeface="Century Gothic" charset="0"/>
                <a:ea typeface="Century Gothic" charset="0"/>
                <a:cs typeface="Century Gothic" charset="0"/>
              </a:rPr>
              <a:t>?</a:t>
            </a:r>
            <a:endParaRPr lang="en-US" altLang="en-US" sz="4000" b="1" i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BB79C0-1881-1A42-B316-A7DFC3D34A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586"/>
          <a:stretch/>
        </p:blipFill>
        <p:spPr>
          <a:xfrm>
            <a:off x="1649799" y="1482725"/>
            <a:ext cx="5844402" cy="38925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4000" b="1" dirty="0" err="1">
                <a:latin typeface="Century Gothic" charset="0"/>
                <a:ea typeface="Century Gothic" charset="0"/>
                <a:cs typeface="Century Gothic" charset="0"/>
              </a:rPr>
              <a:t>Comparte</a:t>
            </a:r>
            <a:r>
              <a:rPr lang="en-US" altLang="en-US" sz="4000" b="1" dirty="0">
                <a:latin typeface="Century Gothic" charset="0"/>
                <a:ea typeface="Century Gothic" charset="0"/>
                <a:cs typeface="Century Gothic" charset="0"/>
              </a:rPr>
              <a:t> ideas sin </a:t>
            </a:r>
            <a:r>
              <a:rPr lang="en-US" altLang="en-US" sz="4000" b="1" dirty="0" err="1">
                <a:latin typeface="Century Gothic" charset="0"/>
                <a:ea typeface="Century Gothic" charset="0"/>
                <a:cs typeface="Century Gothic" charset="0"/>
              </a:rPr>
              <a:t>hablar</a:t>
            </a:r>
            <a:r>
              <a:rPr lang="en-US" altLang="en-US" sz="4000" b="1" dirty="0">
                <a:latin typeface="Century Gothic" charset="0"/>
                <a:ea typeface="Century Gothic" charset="0"/>
                <a:cs typeface="Century Gothic" charset="0"/>
              </a:rPr>
              <a:t> del </a:t>
            </a:r>
            <a:r>
              <a:rPr lang="en-US" altLang="en-US" sz="4000" b="1" dirty="0" err="1">
                <a:latin typeface="Century Gothic" charset="0"/>
                <a:ea typeface="Century Gothic" charset="0"/>
                <a:cs typeface="Century Gothic" charset="0"/>
              </a:rPr>
              <a:t>código</a:t>
            </a:r>
            <a:endParaRPr lang="en-US" altLang="en-US" sz="4000" b="1" i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46083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2688"/>
            <a:ext cx="9144000" cy="515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4000" b="1" dirty="0">
                <a:latin typeface="Century Gothic" charset="0"/>
                <a:ea typeface="Century Gothic" charset="0"/>
                <a:cs typeface="Century Gothic" charset="0"/>
              </a:rPr>
              <a:t>El </a:t>
            </a:r>
            <a:r>
              <a:rPr lang="en-US" altLang="en-US" sz="4000" b="1" dirty="0" err="1">
                <a:latin typeface="Century Gothic" charset="0"/>
                <a:ea typeface="Century Gothic" charset="0"/>
                <a:cs typeface="Century Gothic" charset="0"/>
              </a:rPr>
              <a:t>poder</a:t>
            </a:r>
            <a:r>
              <a:rPr lang="en-US" altLang="en-US" sz="4000" b="1" dirty="0">
                <a:latin typeface="Century Gothic" charset="0"/>
                <a:ea typeface="Century Gothic" charset="0"/>
                <a:cs typeface="Century Gothic" charset="0"/>
              </a:rPr>
              <a:t> de la </a:t>
            </a:r>
            <a:r>
              <a:rPr lang="en-US" altLang="en-US" sz="4000" b="1" dirty="0" err="1">
                <a:latin typeface="Century Gothic" charset="0"/>
                <a:ea typeface="Century Gothic" charset="0"/>
                <a:cs typeface="Century Gothic" charset="0"/>
              </a:rPr>
              <a:t>computación</a:t>
            </a:r>
            <a:endParaRPr lang="en-US" altLang="en-US" sz="4000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4" name="Picture 2" descr="optgemap.png">
            <a:extLst>
              <a:ext uri="{FF2B5EF4-FFF2-40B4-BE49-F238E27FC236}">
                <a16:creationId xmlns:a16="http://schemas.microsoft.com/office/drawing/2014/main" id="{CD66C0A6-CFF4-8849-A5BE-25A570EA1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63" y="1143000"/>
            <a:ext cx="9147263" cy="5106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0455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8" y="2346325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Conoce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 Karel el robot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8" y="2346325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ular Callout 2"/>
          <p:cNvSpPr>
            <a:spLocks noChangeArrowheads="1"/>
          </p:cNvSpPr>
          <p:nvPr/>
        </p:nvSpPr>
        <p:spPr bwMode="auto">
          <a:xfrm>
            <a:off x="4445000" y="2693988"/>
            <a:ext cx="2711450" cy="1581150"/>
          </a:xfrm>
          <a:prstGeom prst="wedgeRoundRectCallout">
            <a:avLst>
              <a:gd name="adj1" fmla="val -64449"/>
              <a:gd name="adj2" fmla="val 26838"/>
              <a:gd name="adj3" fmla="val 16667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dk1"/>
                </a:solidFill>
                <a:latin typeface="+mn-lt"/>
              </a:rPr>
              <a:t>¡Hola </a:t>
            </a:r>
            <a:r>
              <a:rPr lang="en-US" sz="2800" dirty="0" err="1">
                <a:solidFill>
                  <a:schemeClr val="dk1"/>
                </a:solidFill>
                <a:latin typeface="+mn-lt"/>
              </a:rPr>
              <a:t>mundo</a:t>
            </a:r>
            <a:r>
              <a:rPr lang="en-US" sz="2800" dirty="0">
                <a:solidFill>
                  <a:schemeClr val="dk1"/>
                </a:solidFill>
                <a:latin typeface="+mn-lt"/>
              </a:rPr>
              <a:t>!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Conoce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 Karel el robot</a:t>
            </a:r>
          </a:p>
        </p:txBody>
      </p:sp>
    </p:spTree>
    <p:extLst>
      <p:ext uri="{BB962C8B-B14F-4D97-AF65-F5344CB8AC3E}">
        <p14:creationId xmlns:p14="http://schemas.microsoft.com/office/powerpoint/2010/main" val="329295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8" y="2346325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ular Callout 2"/>
          <p:cNvSpPr>
            <a:spLocks noChangeArrowheads="1"/>
          </p:cNvSpPr>
          <p:nvPr/>
        </p:nvSpPr>
        <p:spPr bwMode="auto">
          <a:xfrm>
            <a:off x="4445000" y="2693988"/>
            <a:ext cx="2711450" cy="1581150"/>
          </a:xfrm>
          <a:prstGeom prst="wedgeRoundRectCallout">
            <a:avLst>
              <a:gd name="adj1" fmla="val -64449"/>
              <a:gd name="adj2" fmla="val 26838"/>
              <a:gd name="adj3" fmla="val 16667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dk1"/>
                </a:solidFill>
                <a:latin typeface="+mn-lt"/>
              </a:rPr>
              <a:t>s</a:t>
            </a:r>
          </a:p>
        </p:txBody>
      </p:sp>
      <p:pic>
        <p:nvPicPr>
          <p:cNvPr id="48131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588" y="2782888"/>
            <a:ext cx="1895475" cy="142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Karel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habla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Java</a:t>
            </a:r>
          </a:p>
        </p:txBody>
      </p:sp>
    </p:spTree>
    <p:extLst>
      <p:ext uri="{BB962C8B-B14F-4D97-AF65-F5344CB8AC3E}">
        <p14:creationId xmlns:p14="http://schemas.microsoft.com/office/powerpoint/2010/main" val="3425602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¿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Quién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es 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programador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9BB2BD-98E3-2D47-80F7-1BCD2C226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" y="1371600"/>
            <a:ext cx="9144000" cy="514703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5"/>
          <p:cNvSpPr>
            <a:spLocks noChangeArrowheads="1"/>
          </p:cNvSpPr>
          <p:nvPr/>
        </p:nvSpPr>
        <p:spPr bwMode="auto">
          <a:xfrm>
            <a:off x="955675" y="2141538"/>
            <a:ext cx="4897438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50178" name="Text Box 6"/>
          <p:cNvSpPr txBox="1">
            <a:spLocks noChangeArrowheads="1"/>
          </p:cNvSpPr>
          <p:nvPr/>
        </p:nvSpPr>
        <p:spPr bwMode="auto">
          <a:xfrm>
            <a:off x="1260475" y="44100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79" name="Line 7"/>
          <p:cNvSpPr>
            <a:spLocks noChangeShapeType="1"/>
          </p:cNvSpPr>
          <p:nvPr/>
        </p:nvSpPr>
        <p:spPr bwMode="auto">
          <a:xfrm>
            <a:off x="942975" y="40989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0" name="Line 8"/>
          <p:cNvSpPr>
            <a:spLocks noChangeShapeType="1"/>
          </p:cNvSpPr>
          <p:nvPr/>
        </p:nvSpPr>
        <p:spPr bwMode="auto">
          <a:xfrm rot="-5400000">
            <a:off x="1438275" y="45815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1" name="Line 13"/>
          <p:cNvSpPr>
            <a:spLocks noChangeShapeType="1"/>
          </p:cNvSpPr>
          <p:nvPr/>
        </p:nvSpPr>
        <p:spPr bwMode="auto">
          <a:xfrm>
            <a:off x="1922463" y="4098925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2" name="Line 14"/>
          <p:cNvSpPr>
            <a:spLocks noChangeShapeType="1"/>
          </p:cNvSpPr>
          <p:nvPr/>
        </p:nvSpPr>
        <p:spPr bwMode="auto">
          <a:xfrm rot="-5400000">
            <a:off x="2417763" y="45815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3" name="Line 15"/>
          <p:cNvSpPr>
            <a:spLocks noChangeShapeType="1"/>
          </p:cNvSpPr>
          <p:nvPr/>
        </p:nvSpPr>
        <p:spPr bwMode="auto">
          <a:xfrm>
            <a:off x="2901950" y="40989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4" name="Line 16"/>
          <p:cNvSpPr>
            <a:spLocks noChangeShapeType="1"/>
          </p:cNvSpPr>
          <p:nvPr/>
        </p:nvSpPr>
        <p:spPr bwMode="auto">
          <a:xfrm rot="-5400000">
            <a:off x="3397250" y="45815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5" name="Line 17"/>
          <p:cNvSpPr>
            <a:spLocks noChangeShapeType="1"/>
          </p:cNvSpPr>
          <p:nvPr/>
        </p:nvSpPr>
        <p:spPr bwMode="auto">
          <a:xfrm>
            <a:off x="3881438" y="4098925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6" name="Line 18"/>
          <p:cNvSpPr>
            <a:spLocks noChangeShapeType="1"/>
          </p:cNvSpPr>
          <p:nvPr/>
        </p:nvSpPr>
        <p:spPr bwMode="auto">
          <a:xfrm rot="-5400000">
            <a:off x="4376738" y="45815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7" name="Line 19"/>
          <p:cNvSpPr>
            <a:spLocks noChangeShapeType="1"/>
          </p:cNvSpPr>
          <p:nvPr/>
        </p:nvSpPr>
        <p:spPr bwMode="auto">
          <a:xfrm>
            <a:off x="4860925" y="40989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8" name="Text Box 23"/>
          <p:cNvSpPr txBox="1">
            <a:spLocks noChangeArrowheads="1"/>
          </p:cNvSpPr>
          <p:nvPr/>
        </p:nvSpPr>
        <p:spPr bwMode="auto">
          <a:xfrm>
            <a:off x="2238375" y="44100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89" name="Text Box 24"/>
          <p:cNvSpPr txBox="1">
            <a:spLocks noChangeArrowheads="1"/>
          </p:cNvSpPr>
          <p:nvPr/>
        </p:nvSpPr>
        <p:spPr bwMode="auto">
          <a:xfrm>
            <a:off x="3216275" y="44100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90" name="Text Box 25"/>
          <p:cNvSpPr txBox="1">
            <a:spLocks noChangeArrowheads="1"/>
          </p:cNvSpPr>
          <p:nvPr/>
        </p:nvSpPr>
        <p:spPr bwMode="auto">
          <a:xfrm>
            <a:off x="4194175" y="44100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91" name="Text Box 26"/>
          <p:cNvSpPr txBox="1">
            <a:spLocks noChangeArrowheads="1"/>
          </p:cNvSpPr>
          <p:nvPr/>
        </p:nvSpPr>
        <p:spPr bwMode="auto">
          <a:xfrm>
            <a:off x="5172075" y="44100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92" name="Text Box 27"/>
          <p:cNvSpPr txBox="1">
            <a:spLocks noChangeArrowheads="1"/>
          </p:cNvSpPr>
          <p:nvPr/>
        </p:nvSpPr>
        <p:spPr bwMode="auto">
          <a:xfrm>
            <a:off x="1260475" y="34321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93" name="Line 28"/>
          <p:cNvSpPr>
            <a:spLocks noChangeShapeType="1"/>
          </p:cNvSpPr>
          <p:nvPr/>
        </p:nvSpPr>
        <p:spPr bwMode="auto">
          <a:xfrm>
            <a:off x="942975" y="31210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4" name="Line 29"/>
          <p:cNvSpPr>
            <a:spLocks noChangeShapeType="1"/>
          </p:cNvSpPr>
          <p:nvPr/>
        </p:nvSpPr>
        <p:spPr bwMode="auto">
          <a:xfrm rot="-5400000">
            <a:off x="1438275" y="36036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5" name="Line 30"/>
          <p:cNvSpPr>
            <a:spLocks noChangeShapeType="1"/>
          </p:cNvSpPr>
          <p:nvPr/>
        </p:nvSpPr>
        <p:spPr bwMode="auto">
          <a:xfrm>
            <a:off x="1922463" y="3121025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6" name="Line 31"/>
          <p:cNvSpPr>
            <a:spLocks noChangeShapeType="1"/>
          </p:cNvSpPr>
          <p:nvPr/>
        </p:nvSpPr>
        <p:spPr bwMode="auto">
          <a:xfrm rot="-5400000">
            <a:off x="2417763" y="36036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7" name="Line 32"/>
          <p:cNvSpPr>
            <a:spLocks noChangeShapeType="1"/>
          </p:cNvSpPr>
          <p:nvPr/>
        </p:nvSpPr>
        <p:spPr bwMode="auto">
          <a:xfrm>
            <a:off x="2901950" y="31210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8" name="Line 33"/>
          <p:cNvSpPr>
            <a:spLocks noChangeShapeType="1"/>
          </p:cNvSpPr>
          <p:nvPr/>
        </p:nvSpPr>
        <p:spPr bwMode="auto">
          <a:xfrm rot="-5400000">
            <a:off x="3397250" y="36036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9" name="Line 34"/>
          <p:cNvSpPr>
            <a:spLocks noChangeShapeType="1"/>
          </p:cNvSpPr>
          <p:nvPr/>
        </p:nvSpPr>
        <p:spPr bwMode="auto">
          <a:xfrm>
            <a:off x="3881438" y="3121025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0" name="Line 35"/>
          <p:cNvSpPr>
            <a:spLocks noChangeShapeType="1"/>
          </p:cNvSpPr>
          <p:nvPr/>
        </p:nvSpPr>
        <p:spPr bwMode="auto">
          <a:xfrm rot="-5400000">
            <a:off x="4376738" y="36036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1" name="Line 36"/>
          <p:cNvSpPr>
            <a:spLocks noChangeShapeType="1"/>
          </p:cNvSpPr>
          <p:nvPr/>
        </p:nvSpPr>
        <p:spPr bwMode="auto">
          <a:xfrm>
            <a:off x="4860925" y="31210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2" name="Text Box 38"/>
          <p:cNvSpPr txBox="1">
            <a:spLocks noChangeArrowheads="1"/>
          </p:cNvSpPr>
          <p:nvPr/>
        </p:nvSpPr>
        <p:spPr bwMode="auto">
          <a:xfrm>
            <a:off x="2238375" y="34321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03" name="Text Box 39"/>
          <p:cNvSpPr txBox="1">
            <a:spLocks noChangeArrowheads="1"/>
          </p:cNvSpPr>
          <p:nvPr/>
        </p:nvSpPr>
        <p:spPr bwMode="auto">
          <a:xfrm>
            <a:off x="3216275" y="34321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04" name="Text Box 40"/>
          <p:cNvSpPr txBox="1">
            <a:spLocks noChangeArrowheads="1"/>
          </p:cNvSpPr>
          <p:nvPr/>
        </p:nvSpPr>
        <p:spPr bwMode="auto">
          <a:xfrm>
            <a:off x="4194175" y="34321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05" name="Text Box 41"/>
          <p:cNvSpPr txBox="1">
            <a:spLocks noChangeArrowheads="1"/>
          </p:cNvSpPr>
          <p:nvPr/>
        </p:nvSpPr>
        <p:spPr bwMode="auto">
          <a:xfrm>
            <a:off x="5172075" y="34321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06" name="Text Box 42"/>
          <p:cNvSpPr txBox="1">
            <a:spLocks noChangeArrowheads="1"/>
          </p:cNvSpPr>
          <p:nvPr/>
        </p:nvSpPr>
        <p:spPr bwMode="auto">
          <a:xfrm>
            <a:off x="1260475" y="24542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07" name="Line 44"/>
          <p:cNvSpPr>
            <a:spLocks noChangeShapeType="1"/>
          </p:cNvSpPr>
          <p:nvPr/>
        </p:nvSpPr>
        <p:spPr bwMode="auto">
          <a:xfrm rot="-5400000">
            <a:off x="1438275" y="26257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8" name="Line 46"/>
          <p:cNvSpPr>
            <a:spLocks noChangeShapeType="1"/>
          </p:cNvSpPr>
          <p:nvPr/>
        </p:nvSpPr>
        <p:spPr bwMode="auto">
          <a:xfrm rot="-5400000">
            <a:off x="2417763" y="26257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9" name="Line 48"/>
          <p:cNvSpPr>
            <a:spLocks noChangeShapeType="1"/>
          </p:cNvSpPr>
          <p:nvPr/>
        </p:nvSpPr>
        <p:spPr bwMode="auto">
          <a:xfrm rot="-5400000">
            <a:off x="3397250" y="26257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10" name="Line 50"/>
          <p:cNvSpPr>
            <a:spLocks noChangeShapeType="1"/>
          </p:cNvSpPr>
          <p:nvPr/>
        </p:nvSpPr>
        <p:spPr bwMode="auto">
          <a:xfrm rot="-5400000">
            <a:off x="4376738" y="26257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11" name="Text Box 53"/>
          <p:cNvSpPr txBox="1">
            <a:spLocks noChangeArrowheads="1"/>
          </p:cNvSpPr>
          <p:nvPr/>
        </p:nvSpPr>
        <p:spPr bwMode="auto">
          <a:xfrm>
            <a:off x="2238375" y="24542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12" name="Text Box 54"/>
          <p:cNvSpPr txBox="1">
            <a:spLocks noChangeArrowheads="1"/>
          </p:cNvSpPr>
          <p:nvPr/>
        </p:nvSpPr>
        <p:spPr bwMode="auto">
          <a:xfrm>
            <a:off x="3216275" y="24542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13" name="Text Box 55"/>
          <p:cNvSpPr txBox="1">
            <a:spLocks noChangeArrowheads="1"/>
          </p:cNvSpPr>
          <p:nvPr/>
        </p:nvSpPr>
        <p:spPr bwMode="auto">
          <a:xfrm>
            <a:off x="4194175" y="24542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14" name="Text Box 56"/>
          <p:cNvSpPr txBox="1">
            <a:spLocks noChangeArrowheads="1"/>
          </p:cNvSpPr>
          <p:nvPr/>
        </p:nvSpPr>
        <p:spPr bwMode="auto">
          <a:xfrm>
            <a:off x="5172075" y="24542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15" name="Text Box 72"/>
          <p:cNvSpPr txBox="1">
            <a:spLocks noChangeArrowheads="1"/>
          </p:cNvSpPr>
          <p:nvPr/>
        </p:nvSpPr>
        <p:spPr bwMode="auto">
          <a:xfrm>
            <a:off x="642938" y="4416425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1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16" name="Text Box 73"/>
          <p:cNvSpPr txBox="1">
            <a:spLocks noChangeArrowheads="1"/>
          </p:cNvSpPr>
          <p:nvPr/>
        </p:nvSpPr>
        <p:spPr bwMode="auto">
          <a:xfrm>
            <a:off x="642938" y="3438525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2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17" name="Text Box 74"/>
          <p:cNvSpPr txBox="1">
            <a:spLocks noChangeArrowheads="1"/>
          </p:cNvSpPr>
          <p:nvPr/>
        </p:nvSpPr>
        <p:spPr bwMode="auto">
          <a:xfrm>
            <a:off x="642938" y="2447925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3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18" name="Text Box 75"/>
          <p:cNvSpPr txBox="1">
            <a:spLocks noChangeArrowheads="1"/>
          </p:cNvSpPr>
          <p:nvPr/>
        </p:nvSpPr>
        <p:spPr bwMode="auto">
          <a:xfrm>
            <a:off x="960438" y="5057775"/>
            <a:ext cx="976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1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19" name="Text Box 76"/>
          <p:cNvSpPr txBox="1">
            <a:spLocks noChangeArrowheads="1"/>
          </p:cNvSpPr>
          <p:nvPr/>
        </p:nvSpPr>
        <p:spPr bwMode="auto">
          <a:xfrm>
            <a:off x="1927225" y="5064125"/>
            <a:ext cx="9763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2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20" name="Text Box 77"/>
          <p:cNvSpPr txBox="1">
            <a:spLocks noChangeArrowheads="1"/>
          </p:cNvSpPr>
          <p:nvPr/>
        </p:nvSpPr>
        <p:spPr bwMode="auto">
          <a:xfrm>
            <a:off x="2906713" y="5070475"/>
            <a:ext cx="976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3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21" name="Text Box 78"/>
          <p:cNvSpPr txBox="1">
            <a:spLocks noChangeArrowheads="1"/>
          </p:cNvSpPr>
          <p:nvPr/>
        </p:nvSpPr>
        <p:spPr bwMode="auto">
          <a:xfrm>
            <a:off x="3886200" y="5076825"/>
            <a:ext cx="9763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4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22" name="Text Box 79"/>
          <p:cNvSpPr txBox="1">
            <a:spLocks noChangeArrowheads="1"/>
          </p:cNvSpPr>
          <p:nvPr/>
        </p:nvSpPr>
        <p:spPr bwMode="auto">
          <a:xfrm>
            <a:off x="4865688" y="5083175"/>
            <a:ext cx="976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5</a:t>
            </a:r>
            <a:endParaRPr lang="en-US" altLang="en-US" sz="1400">
              <a:latin typeface="Times New Roman" charset="0"/>
            </a:endParaRPr>
          </a:p>
        </p:txBody>
      </p:sp>
      <p:pic>
        <p:nvPicPr>
          <p:cNvPr id="50223" name="Picture 1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38" y="4183063"/>
            <a:ext cx="836612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224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738" y="2743200"/>
            <a:ext cx="170815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225" name="TextBox 6"/>
          <p:cNvSpPr txBox="1">
            <a:spLocks noChangeArrowheads="1"/>
          </p:cNvSpPr>
          <p:nvPr/>
        </p:nvSpPr>
        <p:spPr bwMode="auto">
          <a:xfrm>
            <a:off x="7169150" y="2257425"/>
            <a:ext cx="885179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charset="0"/>
              </a:rPr>
              <a:t>Norte</a:t>
            </a:r>
          </a:p>
        </p:txBody>
      </p:sp>
      <p:sp>
        <p:nvSpPr>
          <p:cNvPr id="50226" name="TextBox 115"/>
          <p:cNvSpPr txBox="1">
            <a:spLocks noChangeArrowheads="1"/>
          </p:cNvSpPr>
          <p:nvPr/>
        </p:nvSpPr>
        <p:spPr bwMode="auto">
          <a:xfrm>
            <a:off x="7305405" y="4516438"/>
            <a:ext cx="612668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charset="0"/>
              </a:rPr>
              <a:t>Sur</a:t>
            </a:r>
          </a:p>
        </p:txBody>
      </p:sp>
      <p:sp>
        <p:nvSpPr>
          <p:cNvPr id="50227" name="TextBox 116"/>
          <p:cNvSpPr txBox="1">
            <a:spLocks noChangeArrowheads="1"/>
          </p:cNvSpPr>
          <p:nvPr/>
        </p:nvSpPr>
        <p:spPr bwMode="auto">
          <a:xfrm>
            <a:off x="5851526" y="3393430"/>
            <a:ext cx="8851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charset="0"/>
              </a:rPr>
              <a:t>Oeste</a:t>
            </a:r>
          </a:p>
        </p:txBody>
      </p:sp>
      <p:sp>
        <p:nvSpPr>
          <p:cNvPr id="50228" name="TextBox 117"/>
          <p:cNvSpPr txBox="1">
            <a:spLocks noChangeArrowheads="1"/>
          </p:cNvSpPr>
          <p:nvPr/>
        </p:nvSpPr>
        <p:spPr bwMode="auto">
          <a:xfrm>
            <a:off x="8472192" y="3393429"/>
            <a:ext cx="7136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charset="0"/>
              </a:rPr>
              <a:t>Este</a:t>
            </a:r>
          </a:p>
        </p:txBody>
      </p:sp>
      <p:sp>
        <p:nvSpPr>
          <p:cNvPr id="57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El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mundo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Karel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54274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5429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0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01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4275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54280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1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2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3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4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5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6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7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8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9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90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91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92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3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4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5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6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7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8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grpSp>
        <p:nvGrpSpPr>
          <p:cNvPr id="54276" name="Group 36"/>
          <p:cNvGrpSpPr>
            <a:grpSpLocks/>
          </p:cNvGrpSpPr>
          <p:nvPr/>
        </p:nvGrpSpPr>
        <p:grpSpPr bwMode="auto">
          <a:xfrm>
            <a:off x="2606675" y="3992563"/>
            <a:ext cx="795338" cy="846137"/>
            <a:chOff x="216" y="2155"/>
            <a:chExt cx="501" cy="533"/>
          </a:xfrm>
        </p:grpSpPr>
        <p:sp>
          <p:nvSpPr>
            <p:cNvPr id="54278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charset="0"/>
              </a:endParaRPr>
            </a:p>
          </p:txBody>
        </p:sp>
        <p:pic>
          <p:nvPicPr>
            <p:cNvPr id="54279" name="Picture 38" descr="Kar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Paredes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Conos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6322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56323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56348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49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50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6324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56329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0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1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2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3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4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5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6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7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8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9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40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41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2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3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4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5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6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7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grpSp>
        <p:nvGrpSpPr>
          <p:cNvPr id="56325" name="Group 36"/>
          <p:cNvGrpSpPr>
            <a:grpSpLocks/>
          </p:cNvGrpSpPr>
          <p:nvPr/>
        </p:nvGrpSpPr>
        <p:grpSpPr bwMode="auto">
          <a:xfrm>
            <a:off x="2606675" y="3992563"/>
            <a:ext cx="795338" cy="846137"/>
            <a:chOff x="216" y="2155"/>
            <a:chExt cx="501" cy="533"/>
          </a:xfrm>
        </p:grpSpPr>
        <p:sp>
          <p:nvSpPr>
            <p:cNvPr id="56327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charset="0"/>
              </a:endParaRPr>
            </a:p>
          </p:txBody>
        </p:sp>
        <p:pic>
          <p:nvPicPr>
            <p:cNvPr id="56328" name="Picture 38" descr="Kar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6326" name="Picture 39" descr="Bee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2346325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Entiende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cuatro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comandos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2227" name="TextBox 1"/>
          <p:cNvSpPr txBox="1">
            <a:spLocks noChangeArrowheads="1"/>
          </p:cNvSpPr>
          <p:nvPr/>
        </p:nvSpPr>
        <p:spPr bwMode="auto">
          <a:xfrm>
            <a:off x="3608388" y="1673225"/>
            <a:ext cx="326243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latin typeface="Courier" charset="0"/>
                <a:ea typeface="Courier" charset="0"/>
                <a:cs typeface="Courier" charset="0"/>
              </a:rPr>
              <a:t>moverse</a:t>
            </a: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52228" name="TextBox 10"/>
          <p:cNvSpPr txBox="1">
            <a:spLocks noChangeArrowheads="1"/>
          </p:cNvSpPr>
          <p:nvPr/>
        </p:nvSpPr>
        <p:spPr bwMode="auto">
          <a:xfrm>
            <a:off x="3579813" y="2551113"/>
            <a:ext cx="541686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latin typeface="Courier" charset="0"/>
                <a:ea typeface="Courier" charset="0"/>
                <a:cs typeface="Courier" charset="0"/>
              </a:rPr>
              <a:t>girarIzquierda</a:t>
            </a: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52229" name="TextBox 11"/>
          <p:cNvSpPr txBox="1">
            <a:spLocks noChangeArrowheads="1"/>
          </p:cNvSpPr>
          <p:nvPr/>
        </p:nvSpPr>
        <p:spPr bwMode="auto">
          <a:xfrm>
            <a:off x="3590925" y="3489325"/>
            <a:ext cx="44935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latin typeface="Courier" charset="0"/>
                <a:ea typeface="Courier" charset="0"/>
                <a:cs typeface="Courier" charset="0"/>
              </a:rPr>
              <a:t>recogerCono</a:t>
            </a: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52230" name="TextBox 12"/>
          <p:cNvSpPr txBox="1">
            <a:spLocks noChangeArrowheads="1"/>
          </p:cNvSpPr>
          <p:nvPr/>
        </p:nvSpPr>
        <p:spPr bwMode="auto">
          <a:xfrm>
            <a:off x="3602038" y="4508500"/>
            <a:ext cx="387798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latin typeface="Courier" charset="0"/>
                <a:ea typeface="Courier" charset="0"/>
                <a:cs typeface="Courier" charset="0"/>
              </a:rPr>
              <a:t>ponerCono</a:t>
            </a: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ourier"/>
                <a:cs typeface="Courier"/>
              </a:rPr>
              <a:t>moverse</a:t>
            </a: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</p:txBody>
      </p:sp>
      <p:sp>
        <p:nvSpPr>
          <p:cNvPr id="60418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60419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60442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43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44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0420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60423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4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5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6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7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8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9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0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1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2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3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4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5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36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37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38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39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40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41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pic>
        <p:nvPicPr>
          <p:cNvPr id="60421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2" name="Picture 32" descr="karelEa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4022725"/>
            <a:ext cx="884238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ourier"/>
                <a:cs typeface="Courier"/>
              </a:rPr>
              <a:t>moverse</a:t>
            </a: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</p:txBody>
      </p:sp>
      <p:sp>
        <p:nvSpPr>
          <p:cNvPr id="62466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62467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62492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93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94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2468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62473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4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5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6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7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8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9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0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1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2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3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4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5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86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87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88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89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90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91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sp>
        <p:nvSpPr>
          <p:cNvPr id="62469" name="Rectangle 37"/>
          <p:cNvSpPr>
            <a:spLocks noChangeArrowheads="1"/>
          </p:cNvSpPr>
          <p:nvPr/>
        </p:nvSpPr>
        <p:spPr bwMode="auto">
          <a:xfrm>
            <a:off x="2873375" y="4229100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pic>
        <p:nvPicPr>
          <p:cNvPr id="62470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1" name="Text Box 16"/>
          <p:cNvSpPr txBox="1">
            <a:spLocks noChangeArrowheads="1"/>
          </p:cNvSpPr>
          <p:nvPr/>
        </p:nvSpPr>
        <p:spPr bwMode="auto">
          <a:xfrm>
            <a:off x="2838450" y="4275138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pic>
        <p:nvPicPr>
          <p:cNvPr id="62472" name="Picture 34" descr="karelEa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0" y="4022725"/>
            <a:ext cx="884238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ourier"/>
                <a:cs typeface="Courier"/>
              </a:rPr>
              <a:t>girarIzquierda</a:t>
            </a: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</p:txBody>
      </p:sp>
      <p:sp>
        <p:nvSpPr>
          <p:cNvPr id="66562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66563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66588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589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590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6564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66569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0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1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2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3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4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5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6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7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8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9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80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81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2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3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4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5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6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7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sp>
        <p:nvSpPr>
          <p:cNvPr id="66565" name="Rectangle 37"/>
          <p:cNvSpPr>
            <a:spLocks noChangeArrowheads="1"/>
          </p:cNvSpPr>
          <p:nvPr/>
        </p:nvSpPr>
        <p:spPr bwMode="auto">
          <a:xfrm>
            <a:off x="2873375" y="4229100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pic>
        <p:nvPicPr>
          <p:cNvPr id="66566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7" name="Text Box 16"/>
          <p:cNvSpPr txBox="1">
            <a:spLocks noChangeArrowheads="1"/>
          </p:cNvSpPr>
          <p:nvPr/>
        </p:nvSpPr>
        <p:spPr bwMode="auto">
          <a:xfrm>
            <a:off x="2838450" y="4275138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pic>
        <p:nvPicPr>
          <p:cNvPr id="66568" name="Picture 34" descr="karelEa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0" y="4022725"/>
            <a:ext cx="884238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ourier"/>
                <a:cs typeface="Courier"/>
              </a:rPr>
              <a:t>girarIzquierda</a:t>
            </a: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</p:txBody>
      </p:sp>
      <p:sp>
        <p:nvSpPr>
          <p:cNvPr id="68610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68611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68636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37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38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8612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68617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18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19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0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1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2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3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4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5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6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7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8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9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0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1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2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3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4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5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sp>
        <p:nvSpPr>
          <p:cNvPr id="68613" name="Rectangle 37"/>
          <p:cNvSpPr>
            <a:spLocks noChangeArrowheads="1"/>
          </p:cNvSpPr>
          <p:nvPr/>
        </p:nvSpPr>
        <p:spPr bwMode="auto">
          <a:xfrm>
            <a:off x="2873375" y="4229100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pic>
        <p:nvPicPr>
          <p:cNvPr id="68614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5" name="Text Box 16"/>
          <p:cNvSpPr txBox="1">
            <a:spLocks noChangeArrowheads="1"/>
          </p:cNvSpPr>
          <p:nvPr/>
        </p:nvSpPr>
        <p:spPr bwMode="auto">
          <a:xfrm>
            <a:off x="2838450" y="4275138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pic>
        <p:nvPicPr>
          <p:cNvPr id="68616" name="Picture 34" descr="karelEa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632994" y="4023519"/>
            <a:ext cx="882650" cy="8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ourier"/>
                <a:cs typeface="Courier"/>
              </a:rPr>
              <a:t>recogerCono</a:t>
            </a: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</p:txBody>
      </p:sp>
      <p:sp>
        <p:nvSpPr>
          <p:cNvPr id="72706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72707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72732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33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34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2708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72713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4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5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6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7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8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9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0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1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2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3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4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5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26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27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28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29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30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31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sp>
        <p:nvSpPr>
          <p:cNvPr id="72709" name="Rectangle 37"/>
          <p:cNvSpPr>
            <a:spLocks noChangeArrowheads="1"/>
          </p:cNvSpPr>
          <p:nvPr/>
        </p:nvSpPr>
        <p:spPr bwMode="auto">
          <a:xfrm>
            <a:off x="2873375" y="4229100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pic>
        <p:nvPicPr>
          <p:cNvPr id="72710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11" name="Text Box 16"/>
          <p:cNvSpPr txBox="1">
            <a:spLocks noChangeArrowheads="1"/>
          </p:cNvSpPr>
          <p:nvPr/>
        </p:nvSpPr>
        <p:spPr bwMode="auto">
          <a:xfrm>
            <a:off x="2838450" y="4275138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pic>
        <p:nvPicPr>
          <p:cNvPr id="72712" name="Picture 34" descr="karelEa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632994" y="4023519"/>
            <a:ext cx="882650" cy="8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ourier"/>
                <a:cs typeface="Courier"/>
              </a:rPr>
              <a:t>recogerCono</a:t>
            </a: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</p:txBody>
      </p:sp>
      <p:sp>
        <p:nvSpPr>
          <p:cNvPr id="74754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74755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7477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1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4756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74760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1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2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3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4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5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6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7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8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9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70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71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72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3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4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5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6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7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8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sp>
        <p:nvSpPr>
          <p:cNvPr id="74757" name="Rectangle 37"/>
          <p:cNvSpPr>
            <a:spLocks noChangeArrowheads="1"/>
          </p:cNvSpPr>
          <p:nvPr/>
        </p:nvSpPr>
        <p:spPr bwMode="auto">
          <a:xfrm>
            <a:off x="2873375" y="4229100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74758" name="Text Box 16"/>
          <p:cNvSpPr txBox="1">
            <a:spLocks noChangeArrowheads="1"/>
          </p:cNvSpPr>
          <p:nvPr/>
        </p:nvSpPr>
        <p:spPr bwMode="auto">
          <a:xfrm>
            <a:off x="2838450" y="4275138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pic>
        <p:nvPicPr>
          <p:cNvPr id="74759" name="Picture 33" descr="karelEas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632994" y="4023519"/>
            <a:ext cx="882650" cy="8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¿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Quién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soy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yo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C5B7EFE-9712-3D41-A25A-630AD5F04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8400" y="1143000"/>
            <a:ext cx="4267200" cy="5132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3354947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ourier"/>
                <a:cs typeface="Courier"/>
              </a:rPr>
              <a:t>ponerCono</a:t>
            </a: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</p:txBody>
      </p:sp>
      <p:sp>
        <p:nvSpPr>
          <p:cNvPr id="74754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74755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7477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1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4756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74760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1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2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3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4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5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6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7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8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9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70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71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72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3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4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5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6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7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8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sp>
        <p:nvSpPr>
          <p:cNvPr id="74757" name="Rectangle 37"/>
          <p:cNvSpPr>
            <a:spLocks noChangeArrowheads="1"/>
          </p:cNvSpPr>
          <p:nvPr/>
        </p:nvSpPr>
        <p:spPr bwMode="auto">
          <a:xfrm>
            <a:off x="2873375" y="4229100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74758" name="Text Box 16"/>
          <p:cNvSpPr txBox="1">
            <a:spLocks noChangeArrowheads="1"/>
          </p:cNvSpPr>
          <p:nvPr/>
        </p:nvSpPr>
        <p:spPr bwMode="auto">
          <a:xfrm>
            <a:off x="2838450" y="4275138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pic>
        <p:nvPicPr>
          <p:cNvPr id="74759" name="Picture 33" descr="karelEas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632994" y="4023519"/>
            <a:ext cx="882650" cy="8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74896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ourier"/>
                <a:cs typeface="Courier"/>
              </a:rPr>
              <a:t>ponerCono</a:t>
            </a: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</p:txBody>
      </p:sp>
      <p:sp>
        <p:nvSpPr>
          <p:cNvPr id="72706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72707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72732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33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34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2708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72713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4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5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6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7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8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9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0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1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2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3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4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5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26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27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28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29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30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31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sp>
        <p:nvSpPr>
          <p:cNvPr id="72709" name="Rectangle 37"/>
          <p:cNvSpPr>
            <a:spLocks noChangeArrowheads="1"/>
          </p:cNvSpPr>
          <p:nvPr/>
        </p:nvSpPr>
        <p:spPr bwMode="auto">
          <a:xfrm>
            <a:off x="2873375" y="4229100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pic>
        <p:nvPicPr>
          <p:cNvPr id="72710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11" name="Text Box 16"/>
          <p:cNvSpPr txBox="1">
            <a:spLocks noChangeArrowheads="1"/>
          </p:cNvSpPr>
          <p:nvPr/>
        </p:nvSpPr>
        <p:spPr bwMode="auto">
          <a:xfrm>
            <a:off x="2838450" y="4275138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pic>
        <p:nvPicPr>
          <p:cNvPr id="72712" name="Picture 34" descr="karelEa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632994" y="4023519"/>
            <a:ext cx="882650" cy="8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65443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78850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78876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77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78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8851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78857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58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59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0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1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2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3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4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5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6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7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8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9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0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1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2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3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4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5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grpSp>
        <p:nvGrpSpPr>
          <p:cNvPr id="78852" name="Group 36"/>
          <p:cNvGrpSpPr>
            <a:grpSpLocks/>
          </p:cNvGrpSpPr>
          <p:nvPr/>
        </p:nvGrpSpPr>
        <p:grpSpPr bwMode="auto">
          <a:xfrm>
            <a:off x="2606675" y="3992563"/>
            <a:ext cx="795338" cy="846137"/>
            <a:chOff x="216" y="2155"/>
            <a:chExt cx="501" cy="533"/>
          </a:xfrm>
        </p:grpSpPr>
        <p:sp>
          <p:nvSpPr>
            <p:cNvPr id="78855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charset="0"/>
              </a:endParaRPr>
            </a:p>
          </p:txBody>
        </p:sp>
        <p:pic>
          <p:nvPicPr>
            <p:cNvPr id="78856" name="Picture 38" descr="Kar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Primer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reto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antes</a:t>
            </a:r>
          </a:p>
        </p:txBody>
      </p:sp>
      <p:pic>
        <p:nvPicPr>
          <p:cNvPr id="78854" name="Picture 39" descr="Bee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80898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80924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25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26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0899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80905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06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07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08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09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0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1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2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3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4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5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6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7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18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19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20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21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22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23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grpSp>
        <p:nvGrpSpPr>
          <p:cNvPr id="80900" name="Group 36"/>
          <p:cNvGrpSpPr>
            <a:grpSpLocks/>
          </p:cNvGrpSpPr>
          <p:nvPr/>
        </p:nvGrpSpPr>
        <p:grpSpPr bwMode="auto">
          <a:xfrm>
            <a:off x="5589588" y="3086100"/>
            <a:ext cx="795337" cy="846138"/>
            <a:chOff x="216" y="2155"/>
            <a:chExt cx="501" cy="533"/>
          </a:xfrm>
        </p:grpSpPr>
        <p:sp>
          <p:nvSpPr>
            <p:cNvPr id="80903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charset="0"/>
              </a:endParaRPr>
            </a:p>
          </p:txBody>
        </p:sp>
        <p:pic>
          <p:nvPicPr>
            <p:cNvPr id="80904" name="Picture 38" descr="Kar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Primer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reto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después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80902" name="Picture 39" descr="Bee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50" y="3186113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-152400" y="-23813"/>
            <a:ext cx="96774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Necesito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voluntario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8294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3" y="917575"/>
            <a:ext cx="5256212" cy="580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6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3" y="781050"/>
            <a:ext cx="7786687" cy="547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¡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Patos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al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agua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!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Definición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método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9330" name="TextBox 4"/>
          <p:cNvSpPr txBox="1">
            <a:spLocks noChangeArrowheads="1"/>
          </p:cNvSpPr>
          <p:nvPr/>
        </p:nvSpPr>
        <p:spPr bwMode="auto">
          <a:xfrm>
            <a:off x="704850" y="2559050"/>
            <a:ext cx="8032968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0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altLang="en-US" sz="3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30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altLang="en-US" sz="3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3000" i="1" dirty="0" err="1">
                <a:latin typeface="Courier" charset="0"/>
                <a:ea typeface="Courier" charset="0"/>
                <a:cs typeface="Courier" charset="0"/>
              </a:rPr>
              <a:t>nombre</a:t>
            </a:r>
            <a:r>
              <a:rPr lang="en-US" altLang="en-US" sz="3000" dirty="0">
                <a:latin typeface="Courier" charset="0"/>
                <a:ea typeface="Courier" charset="0"/>
                <a:cs typeface="Courier" charset="0"/>
              </a:rPr>
              <a:t>() 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3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3000" i="1" dirty="0" err="1">
                <a:latin typeface="Courier" charset="0"/>
                <a:ea typeface="Courier" charset="0"/>
                <a:cs typeface="Courier" charset="0"/>
              </a:rPr>
              <a:t>espacio</a:t>
            </a:r>
            <a:r>
              <a:rPr lang="en-US" altLang="en-US" sz="3000" i="1" dirty="0">
                <a:latin typeface="Courier" charset="0"/>
                <a:ea typeface="Courier" charset="0"/>
                <a:cs typeface="Courier" charset="0"/>
              </a:rPr>
              <a:t> para el </a:t>
            </a:r>
            <a:r>
              <a:rPr lang="en-US" altLang="en-US" sz="3000" i="1" dirty="0" err="1">
                <a:latin typeface="Courier" charset="0"/>
                <a:ea typeface="Courier" charset="0"/>
                <a:cs typeface="Courier" charset="0"/>
              </a:rPr>
              <a:t>cuerpo</a:t>
            </a:r>
            <a:endParaRPr lang="en-US" altLang="en-US" sz="3000" i="1" dirty="0">
              <a:latin typeface="Courier" charset="0"/>
              <a:ea typeface="Courier" charset="0"/>
              <a:cs typeface="Courier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3000" i="1" dirty="0">
                <a:latin typeface="Courier" charset="0"/>
                <a:ea typeface="Courier" charset="0"/>
                <a:cs typeface="Courier" charset="0"/>
              </a:rPr>
              <a:t>	(las </a:t>
            </a:r>
            <a:r>
              <a:rPr lang="en-US" altLang="en-US" sz="3000" i="1" dirty="0" err="1">
                <a:latin typeface="Courier" charset="0"/>
                <a:ea typeface="Courier" charset="0"/>
                <a:cs typeface="Courier" charset="0"/>
              </a:rPr>
              <a:t>instrucciones</a:t>
            </a:r>
            <a:r>
              <a:rPr lang="en-US" altLang="en-US" sz="3000" i="1" dirty="0">
                <a:latin typeface="Courier" charset="0"/>
                <a:ea typeface="Courier" charset="0"/>
                <a:cs typeface="Courier" charset="0"/>
              </a:rPr>
              <a:t>) del </a:t>
            </a:r>
            <a:r>
              <a:rPr lang="en-US" altLang="en-US" sz="3000" i="1" dirty="0" err="1">
                <a:latin typeface="Courier" charset="0"/>
                <a:ea typeface="Courier" charset="0"/>
                <a:cs typeface="Courier" charset="0"/>
              </a:rPr>
              <a:t>método</a:t>
            </a:r>
            <a:endParaRPr lang="en-US" altLang="en-US" sz="3000" i="1" dirty="0">
              <a:latin typeface="Courier" charset="0"/>
              <a:ea typeface="Courier" charset="0"/>
              <a:cs typeface="Courier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30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 rot="-1163489">
            <a:off x="4487736" y="4671697"/>
            <a:ext cx="3475218" cy="1200329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 err="1">
                <a:solidFill>
                  <a:schemeClr val="dk1"/>
                </a:solidFill>
                <a:latin typeface="+mn-lt"/>
              </a:rPr>
              <a:t>Esta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definición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adiciona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un nuevo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comando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al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vocabulario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de Karel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NuestroPrograma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 </a:t>
            </a:r>
            <a:r>
              <a:rPr lang="en-US" altLang="en-US" sz="2200" b="1" dirty="0" err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EsKarel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recogerCono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girarDerecha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ponerCono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girarDerecha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Anatomía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413000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NuestroPrograma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 </a:t>
            </a:r>
            <a:r>
              <a:rPr lang="en-US" altLang="en-US" sz="2200" b="1" dirty="0" err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EsKarel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recogerCono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girarDerecha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ponerCono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girarDerecha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Anatomía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7043" name="AutoShape 2"/>
          <p:cNvSpPr>
            <a:spLocks/>
          </p:cNvSpPr>
          <p:nvPr/>
        </p:nvSpPr>
        <p:spPr bwMode="auto">
          <a:xfrm>
            <a:off x="5451475" y="1911350"/>
            <a:ext cx="350838" cy="4340225"/>
          </a:xfrm>
          <a:prstGeom prst="rightBrace">
            <a:avLst>
              <a:gd name="adj1" fmla="val 134707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2945" tIns="41473" rIns="82945" bIns="41473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5959475" y="3333750"/>
            <a:ext cx="2871788" cy="1089025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>
                <a:latin typeface="DejaVu Serif" charset="0"/>
              </a:rPr>
              <a:t>Este es el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código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fuente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 </a:t>
            </a:r>
            <a:r>
              <a:rPr lang="en-US" sz="2200" dirty="0">
                <a:latin typeface="DejaVu Serif" charset="0"/>
              </a:rPr>
              <a:t>del </a:t>
            </a:r>
            <a:r>
              <a:rPr lang="en-US" sz="2200" dirty="0" err="1">
                <a:latin typeface="DejaVu Serif" charset="0"/>
              </a:rPr>
              <a:t>programa</a:t>
            </a:r>
            <a:endParaRPr lang="en-US" sz="2200" dirty="0">
              <a:latin typeface="DejaVu Serif" charset="0"/>
            </a:endParaRP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NuestroPrograma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 </a:t>
            </a:r>
            <a:r>
              <a:rPr lang="en-US" altLang="en-US" sz="2200" b="1" dirty="0" err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EsKarel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recogerCono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girarDerecha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ponerCono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girarDerecha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89090" name="AutoShape 2"/>
          <p:cNvSpPr>
            <a:spLocks/>
          </p:cNvSpPr>
          <p:nvPr/>
        </p:nvSpPr>
        <p:spPr bwMode="auto">
          <a:xfrm>
            <a:off x="4416425" y="1814513"/>
            <a:ext cx="233363" cy="2874962"/>
          </a:xfrm>
          <a:prstGeom prst="rightBrace">
            <a:avLst>
              <a:gd name="adj1" fmla="val 134889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2945" tIns="41473" rIns="82945" bIns="41473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4976813" y="2903538"/>
            <a:ext cx="3732212" cy="1090612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 err="1">
                <a:latin typeface="DejaVu Serif" charset="0"/>
              </a:rPr>
              <a:t>Esta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parte</a:t>
            </a:r>
            <a:r>
              <a:rPr lang="en-US" sz="2200" dirty="0">
                <a:latin typeface="DejaVu Serif" charset="0"/>
              </a:rPr>
              <a:t> del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código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fuente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 </a:t>
            </a:r>
            <a:r>
              <a:rPr lang="en-US" sz="2200" dirty="0">
                <a:solidFill>
                  <a:schemeClr val="tx1"/>
                </a:solidFill>
                <a:latin typeface="DejaVu Serif" charset="0"/>
              </a:rPr>
              <a:t>se llama un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método</a:t>
            </a:r>
            <a:r>
              <a:rPr lang="en-US" sz="2200" dirty="0">
                <a:latin typeface="DejaVu Serif" charset="0"/>
              </a:rPr>
              <a:t>.</a:t>
            </a:r>
          </a:p>
        </p:txBody>
      </p:sp>
      <p:cxnSp>
        <p:nvCxnSpPr>
          <p:cNvPr id="89092" name="AutoShape 4"/>
          <p:cNvCxnSpPr>
            <a:cxnSpLocks noChangeShapeType="1"/>
            <a:stCxn id="13315" idx="1"/>
          </p:cNvCxnSpPr>
          <p:nvPr/>
        </p:nvCxnSpPr>
        <p:spPr bwMode="auto">
          <a:xfrm rot="10800000">
            <a:off x="4748213" y="3282950"/>
            <a:ext cx="228600" cy="165100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Anatomía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979ABA-8E78-AD47-8433-FFE657BA7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2698"/>
            <a:ext cx="9144000" cy="5647765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Un gran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equipo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437886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NuestroPrograma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 </a:t>
            </a:r>
            <a:r>
              <a:rPr lang="en-US" altLang="en-US" sz="2200" b="1" dirty="0" err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EsKarel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recogerCono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girarDerecha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ponerCono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girarDerecha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Anatomía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976813" y="2489200"/>
            <a:ext cx="3732212" cy="1087438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 err="1">
                <a:latin typeface="DejaVu Serif" charset="0"/>
              </a:rPr>
              <a:t>Esta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línea</a:t>
            </a:r>
            <a:r>
              <a:rPr lang="en-US" sz="2200" dirty="0">
                <a:latin typeface="DejaVu Serif" charset="0"/>
              </a:rPr>
              <a:t> del </a:t>
            </a:r>
            <a:r>
              <a:rPr lang="en-US" sz="2200" dirty="0" err="1">
                <a:latin typeface="DejaVu Serif" charset="0"/>
              </a:rPr>
              <a:t>código</a:t>
            </a:r>
            <a:r>
              <a:rPr lang="en-US" sz="2200" dirty="0">
                <a:latin typeface="DejaVu Serif" charset="0"/>
              </a:rPr>
              <a:t> define el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nombre</a:t>
            </a:r>
            <a:r>
              <a:rPr lang="en-US" sz="2200" dirty="0">
                <a:latin typeface="DejaVu Serif" charset="0"/>
              </a:rPr>
              <a:t> del </a:t>
            </a:r>
            <a:r>
              <a:rPr lang="en-US" sz="2200" dirty="0" err="1">
                <a:latin typeface="DejaVu Serif" charset="0"/>
              </a:rPr>
              <a:t>método</a:t>
            </a:r>
            <a:endParaRPr lang="en-US" sz="2200" dirty="0">
              <a:latin typeface="DejaVu Serif" charset="0"/>
            </a:endParaRPr>
          </a:p>
          <a:p>
            <a:pPr algn="ctr">
              <a:lnSpc>
                <a:spcPct val="98000"/>
              </a:lnSpc>
              <a:defRPr/>
            </a:pPr>
            <a:r>
              <a:rPr lang="en-US" sz="2200" dirty="0">
                <a:latin typeface="DejaVu Serif" charset="0"/>
              </a:rPr>
              <a:t>(</a:t>
            </a:r>
            <a:r>
              <a:rPr lang="en-US" sz="2200" dirty="0" err="1">
                <a:latin typeface="DejaVu Serif" charset="0"/>
              </a:rPr>
              <a:t>en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este</a:t>
            </a:r>
            <a:r>
              <a:rPr lang="en-US" sz="2200" dirty="0">
                <a:latin typeface="DejaVu Serif" charset="0"/>
              </a:rPr>
              <a:t>: </a:t>
            </a:r>
            <a:r>
              <a:rPr lang="en-US" sz="2200" dirty="0">
                <a:latin typeface="Ubuntu Mono" charset="0"/>
              </a:rPr>
              <a:t>run</a:t>
            </a:r>
            <a:r>
              <a:rPr lang="en-US" sz="2200" dirty="0">
                <a:latin typeface="DejaVu Serif" charset="0"/>
              </a:rPr>
              <a:t>)</a:t>
            </a:r>
          </a:p>
        </p:txBody>
      </p:sp>
      <p:cxnSp>
        <p:nvCxnSpPr>
          <p:cNvPr id="91140" name="AutoShape 4"/>
          <p:cNvCxnSpPr>
            <a:cxnSpLocks noChangeShapeType="1"/>
            <a:stCxn id="8" idx="0"/>
          </p:cNvCxnSpPr>
          <p:nvPr/>
        </p:nvCxnSpPr>
        <p:spPr bwMode="auto">
          <a:xfrm rot="16200000" flipV="1">
            <a:off x="5110560" y="756840"/>
            <a:ext cx="584200" cy="2880519"/>
          </a:xfrm>
          <a:prstGeom prst="curvedConnector2">
            <a:avLst/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NuestroPrograma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 </a:t>
            </a:r>
            <a:r>
              <a:rPr lang="en-US" altLang="en-US" sz="2200" b="1" dirty="0" err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EsKarel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recogerCono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girarDerecha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ponerCono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girarDerecha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Anatomía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cxnSp>
        <p:nvCxnSpPr>
          <p:cNvPr id="93188" name="AutoShape 4"/>
          <p:cNvCxnSpPr>
            <a:cxnSpLocks noChangeShapeType="1"/>
          </p:cNvCxnSpPr>
          <p:nvPr/>
        </p:nvCxnSpPr>
        <p:spPr bwMode="auto">
          <a:xfrm rot="-5400000" flipH="1" flipV="1">
            <a:off x="4274344" y="2356644"/>
            <a:ext cx="2435225" cy="2700337"/>
          </a:xfrm>
          <a:prstGeom prst="curvedConnector4">
            <a:avLst>
              <a:gd name="adj1" fmla="val -9389"/>
              <a:gd name="adj2" fmla="val 84551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 Box 2">
            <a:extLst>
              <a:ext uri="{FF2B5EF4-FFF2-40B4-BE49-F238E27FC236}">
                <a16:creationId xmlns:a16="http://schemas.microsoft.com/office/drawing/2014/main" id="{89166BE2-BC45-7247-97B1-E90608ADC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6813" y="2489200"/>
            <a:ext cx="3732212" cy="1087438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 err="1">
                <a:latin typeface="DejaVu Serif" charset="0"/>
              </a:rPr>
              <a:t>Esta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línea</a:t>
            </a:r>
            <a:r>
              <a:rPr lang="en-US" sz="2200" dirty="0">
                <a:latin typeface="DejaVu Serif" charset="0"/>
              </a:rPr>
              <a:t> del </a:t>
            </a:r>
            <a:r>
              <a:rPr lang="en-US" sz="2200" dirty="0" err="1">
                <a:latin typeface="DejaVu Serif" charset="0"/>
              </a:rPr>
              <a:t>código</a:t>
            </a:r>
            <a:r>
              <a:rPr lang="en-US" sz="2200" dirty="0">
                <a:latin typeface="DejaVu Serif" charset="0"/>
              </a:rPr>
              <a:t> define el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nombre</a:t>
            </a:r>
            <a:r>
              <a:rPr lang="en-US" sz="2200" dirty="0">
                <a:latin typeface="DejaVu Serif" charset="0"/>
              </a:rPr>
              <a:t> del </a:t>
            </a:r>
            <a:r>
              <a:rPr lang="en-US" sz="2200" dirty="0" err="1">
                <a:latin typeface="DejaVu Serif" charset="0"/>
              </a:rPr>
              <a:t>método</a:t>
            </a:r>
            <a:endParaRPr lang="en-US" sz="2200" dirty="0">
              <a:latin typeface="DejaVu Serif" charset="0"/>
            </a:endParaRPr>
          </a:p>
          <a:p>
            <a:pPr algn="ctr">
              <a:lnSpc>
                <a:spcPct val="98000"/>
              </a:lnSpc>
              <a:defRPr/>
            </a:pPr>
            <a:r>
              <a:rPr lang="en-US" sz="2200" dirty="0">
                <a:latin typeface="DejaVu Serif" charset="0"/>
              </a:rPr>
              <a:t>(</a:t>
            </a:r>
            <a:r>
              <a:rPr lang="en-US" sz="2200" dirty="0" err="1">
                <a:latin typeface="DejaVu Serif" charset="0"/>
              </a:rPr>
              <a:t>en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este</a:t>
            </a:r>
            <a:r>
              <a:rPr lang="en-US" sz="2200" dirty="0">
                <a:latin typeface="DejaVu Serif" charset="0"/>
              </a:rPr>
              <a:t>: </a:t>
            </a:r>
            <a:r>
              <a:rPr lang="en-US" sz="2200" dirty="0" err="1">
                <a:latin typeface="Ubuntu Mono" charset="0"/>
              </a:rPr>
              <a:t>girarDerecha</a:t>
            </a:r>
            <a:r>
              <a:rPr lang="en-US" sz="2200" dirty="0">
                <a:latin typeface="DejaVu Serif" charset="0"/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NuestroPrograma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 </a:t>
            </a:r>
            <a:r>
              <a:rPr lang="en-US" altLang="en-US" sz="2200" b="1" dirty="0" err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EsKarel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recogerCono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girarDerecha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ponerCono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girarDerecha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Anatomía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986213" y="3306763"/>
            <a:ext cx="4768850" cy="1090612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>
                <a:latin typeface="DejaVu Serif" charset="0"/>
              </a:rPr>
              <a:t>Este se llama una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instrucción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 import</a:t>
            </a:r>
            <a:r>
              <a:rPr lang="en-US" sz="2200" dirty="0">
                <a:latin typeface="DejaVu Serif" charset="0"/>
              </a:rPr>
              <a:t>. Le dice a Java </a:t>
            </a:r>
            <a:r>
              <a:rPr lang="en-US" sz="2200" dirty="0" err="1">
                <a:latin typeface="DejaVu Serif" charset="0"/>
              </a:rPr>
              <a:t>qué</a:t>
            </a:r>
            <a:r>
              <a:rPr lang="en-US" sz="2200" dirty="0">
                <a:latin typeface="DejaVu Serif" charset="0"/>
              </a:rPr>
              <a:t> es Karel.</a:t>
            </a:r>
          </a:p>
        </p:txBody>
      </p:sp>
      <p:cxnSp>
        <p:nvCxnSpPr>
          <p:cNvPr id="11" name="AutoShape 3"/>
          <p:cNvCxnSpPr>
            <a:cxnSpLocks noChangeShapeType="1"/>
            <a:stCxn id="10" idx="0"/>
          </p:cNvCxnSpPr>
          <p:nvPr/>
        </p:nvCxnSpPr>
        <p:spPr bwMode="auto">
          <a:xfrm flipH="1" flipV="1">
            <a:off x="4194175" y="1050925"/>
            <a:ext cx="2176463" cy="2255838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NuestroPrograma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 </a:t>
            </a:r>
            <a:r>
              <a:rPr lang="en-US" altLang="en-US" sz="2200" b="1" dirty="0" err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EsKarel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recogerCono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girarDerecha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ponerCono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girarDerecha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Anatomía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4033838" y="1651000"/>
            <a:ext cx="446087" cy="446088"/>
          </a:xfrm>
          <a:prstGeom prst="ellipse">
            <a:avLst/>
          </a:prstGeom>
          <a:noFill/>
          <a:ln w="76200">
            <a:solidFill>
              <a:srgbClr val="008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lt1"/>
              </a:solidFill>
              <a:latin typeface="+mn-lt"/>
            </a:endParaRPr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979488" y="4443413"/>
            <a:ext cx="446087" cy="447675"/>
          </a:xfrm>
          <a:prstGeom prst="ellipse">
            <a:avLst/>
          </a:prstGeom>
          <a:noFill/>
          <a:ln w="76200">
            <a:solidFill>
              <a:srgbClr val="008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lt1"/>
              </a:solidFill>
              <a:latin typeface="+mn-lt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5432425" y="2544763"/>
            <a:ext cx="2441575" cy="1090612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>
                <a:latin typeface="DejaVu Serif" charset="0"/>
              </a:rPr>
              <a:t>Este se llama un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bloque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 de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código</a:t>
            </a:r>
            <a:endParaRPr lang="en-US" sz="2200" b="1" dirty="0">
              <a:latin typeface="DejaVu Serif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NuestroPrograma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 </a:t>
            </a:r>
            <a:r>
              <a:rPr lang="en-US" altLang="en-US" sz="2200" b="1" dirty="0" err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EsKarel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								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recogerCono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							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girarDerecha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		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					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ponerCono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girarDerecha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							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					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Estilo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los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¿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Poner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100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</a:p>
        </p:txBody>
      </p:sp>
      <p:pic>
        <p:nvPicPr>
          <p:cNvPr id="10240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41"/>
          <a:stretch/>
        </p:blipFill>
        <p:spPr bwMode="auto">
          <a:xfrm>
            <a:off x="238125" y="1828799"/>
            <a:ext cx="8437563" cy="409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33BB26A-530D-EF4F-BADC-2C385DF74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179512"/>
            <a:ext cx="1295400" cy="62547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Antes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FB114F-741C-344C-A0E4-CE7EC5CC7B10}"/>
              </a:ext>
            </a:extLst>
          </p:cNvPr>
          <p:cNvSpPr txBox="1">
            <a:spLocks/>
          </p:cNvSpPr>
          <p:nvPr/>
        </p:nvSpPr>
        <p:spPr bwMode="auto">
          <a:xfrm>
            <a:off x="5729287" y="1179512"/>
            <a:ext cx="1828800" cy="625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kern="0" dirty="0" err="1"/>
              <a:t>Después</a:t>
            </a:r>
            <a:endParaRPr lang="en-US" kern="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¿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Poner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100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8C48C10-125F-144C-9F0D-D3333BB38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6553200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/>
              <a:t> </a:t>
            </a:r>
            <a:r>
              <a:rPr lang="en-US" sz="2600" dirty="0" err="1"/>
              <a:t>Podríamos</a:t>
            </a:r>
            <a:r>
              <a:rPr lang="en-US" sz="2600" dirty="0"/>
              <a:t> </a:t>
            </a:r>
            <a:r>
              <a:rPr lang="en-US" sz="2600" dirty="0" err="1"/>
              <a:t>decir</a:t>
            </a:r>
            <a:r>
              <a:rPr lang="en-US" sz="2600" dirty="0"/>
              <a:t>:</a:t>
            </a: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moverse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ponerCono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ponerCono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ponerCono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moverse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r>
              <a:rPr lang="en-US" sz="2600" dirty="0"/>
              <a:t>Pero, es </a:t>
            </a:r>
            <a:r>
              <a:rPr lang="en-US" sz="2600" dirty="0" err="1"/>
              <a:t>muy</a:t>
            </a:r>
            <a:r>
              <a:rPr lang="en-US" sz="2600" dirty="0"/>
              <a:t> </a:t>
            </a:r>
            <a:r>
              <a:rPr lang="en-US" sz="2600" dirty="0" err="1"/>
              <a:t>repetitivo</a:t>
            </a:r>
            <a:r>
              <a:rPr lang="en-US" sz="2600" dirty="0"/>
              <a:t>. </a:t>
            </a:r>
            <a:r>
              <a:rPr lang="en-US" sz="2600" dirty="0" err="1"/>
              <a:t>Además</a:t>
            </a:r>
            <a:r>
              <a:rPr lang="en-US" sz="2600" dirty="0"/>
              <a:t>, es </a:t>
            </a:r>
            <a:r>
              <a:rPr lang="en-US" sz="2600" dirty="0" err="1"/>
              <a:t>difícil</a:t>
            </a:r>
            <a:r>
              <a:rPr lang="en-US" sz="2600" dirty="0"/>
              <a:t> </a:t>
            </a:r>
            <a:r>
              <a:rPr lang="en-US" sz="2600" dirty="0" err="1"/>
              <a:t>generalizar</a:t>
            </a:r>
            <a:r>
              <a:rPr lang="en-US" sz="2600" dirty="0"/>
              <a:t> el </a:t>
            </a:r>
            <a:r>
              <a:rPr lang="en-US" sz="2600" dirty="0" err="1"/>
              <a:t>programa</a:t>
            </a:r>
            <a:r>
              <a:rPr lang="en-US" sz="2600" dirty="0"/>
              <a:t>. </a:t>
            </a:r>
            <a:endParaRPr lang="en-US" sz="2600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47A5533A-1620-F548-9BAB-40637BBE8E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64" t="12741"/>
          <a:stretch/>
        </p:blipFill>
        <p:spPr bwMode="auto">
          <a:xfrm>
            <a:off x="3733800" y="1463675"/>
            <a:ext cx="4103688" cy="409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17419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Ciclos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for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5C50D62-FA21-5A4A-B438-6B2949EBA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/>
              <a:t> </a:t>
            </a:r>
            <a:r>
              <a:rPr lang="en-US" sz="2600" dirty="0" err="1"/>
              <a:t>En</a:t>
            </a:r>
            <a:r>
              <a:rPr lang="en-US" sz="2600" dirty="0"/>
              <a:t> </a:t>
            </a:r>
            <a:r>
              <a:rPr lang="en-US" sz="2600" dirty="0" err="1"/>
              <a:t>cambio</a:t>
            </a:r>
            <a:r>
              <a:rPr lang="en-US" sz="2600" dirty="0"/>
              <a:t>, </a:t>
            </a:r>
            <a:r>
              <a:rPr lang="en-US" sz="2600" dirty="0" err="1"/>
              <a:t>usa</a:t>
            </a:r>
            <a:r>
              <a:rPr lang="en-US" sz="2600" dirty="0"/>
              <a:t> un </a:t>
            </a:r>
            <a:r>
              <a:rPr lang="en-US" sz="2600" dirty="0" err="1"/>
              <a:t>ciclo</a:t>
            </a:r>
            <a:r>
              <a:rPr lang="en-US" sz="2600" dirty="0"/>
              <a:t> </a:t>
            </a:r>
            <a:r>
              <a:rPr lang="en-US" sz="2600" b="1" dirty="0"/>
              <a:t>for</a:t>
            </a:r>
            <a:r>
              <a:rPr lang="en-US" sz="2600" dirty="0"/>
              <a:t>:</a:t>
            </a: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for (int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b="1" i="1" dirty="0" err="1">
                <a:latin typeface="Courier" charset="0"/>
                <a:ea typeface="Courier" charset="0"/>
                <a:cs typeface="Courier" charset="0"/>
              </a:rPr>
              <a:t>contar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i="1" dirty="0" err="1">
                <a:latin typeface="Courier" charset="0"/>
                <a:ea typeface="Courier" charset="0"/>
                <a:cs typeface="Courier" charset="0"/>
              </a:rPr>
              <a:t>instrucción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i="1" dirty="0" err="1">
                <a:latin typeface="Courier" charset="0"/>
                <a:ea typeface="Courier" charset="0"/>
                <a:cs typeface="Courier" charset="0"/>
              </a:rPr>
              <a:t>instrucción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;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r>
              <a:rPr lang="en-US" sz="2600" dirty="0" err="1"/>
              <a:t>Repite</a:t>
            </a:r>
            <a:r>
              <a:rPr lang="en-US" sz="2600" dirty="0"/>
              <a:t> las </a:t>
            </a:r>
            <a:r>
              <a:rPr lang="en-US" sz="2600" dirty="0" err="1"/>
              <a:t>instrucciones</a:t>
            </a:r>
            <a:r>
              <a:rPr lang="en-US" sz="2600" dirty="0"/>
              <a:t> </a:t>
            </a:r>
            <a:r>
              <a:rPr lang="en-US" sz="2600" dirty="0" err="1"/>
              <a:t>en</a:t>
            </a:r>
            <a:r>
              <a:rPr lang="en-US" sz="2600" dirty="0"/>
              <a:t> el </a:t>
            </a:r>
            <a:r>
              <a:rPr lang="en-US" sz="2600" dirty="0" err="1"/>
              <a:t>cuerpo</a:t>
            </a:r>
            <a:r>
              <a:rPr lang="en-US" sz="2600" dirty="0"/>
              <a:t> del </a:t>
            </a:r>
            <a:r>
              <a:rPr lang="en-US" sz="2600" dirty="0" err="1"/>
              <a:t>ciclo</a:t>
            </a:r>
            <a:r>
              <a:rPr lang="en-US" sz="2600" dirty="0"/>
              <a:t> </a:t>
            </a:r>
            <a:r>
              <a:rPr lang="en-US" sz="2600" b="1" i="1" dirty="0" err="1">
                <a:latin typeface="Courier" charset="0"/>
                <a:ea typeface="Courier" charset="0"/>
                <a:cs typeface="Courier" charset="0"/>
              </a:rPr>
              <a:t>contar</a:t>
            </a:r>
            <a:r>
              <a:rPr lang="en-US" sz="2600" dirty="0"/>
              <a:t> </a:t>
            </a:r>
            <a:r>
              <a:rPr lang="en-US" sz="2600" dirty="0" err="1"/>
              <a:t>veces</a:t>
            </a:r>
            <a:r>
              <a:rPr lang="en-US" sz="2600" dirty="0"/>
              <a:t>.</a:t>
            </a:r>
            <a:endParaRPr lang="en-US" sz="2600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4705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Poner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100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conos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CA18A35-4D2B-E543-915B-F547D0940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/>
              <a:t> </a:t>
            </a:r>
            <a:r>
              <a:rPr lang="en-US" sz="2600" dirty="0" err="1"/>
              <a:t>Ahora</a:t>
            </a:r>
            <a:r>
              <a:rPr lang="en-US" sz="2600" dirty="0"/>
              <a:t> </a:t>
            </a:r>
            <a:r>
              <a:rPr lang="en-US" sz="2600" dirty="0" err="1"/>
              <a:t>podemos</a:t>
            </a:r>
            <a:r>
              <a:rPr lang="en-US" sz="2600" dirty="0"/>
              <a:t> </a:t>
            </a:r>
            <a:r>
              <a:rPr lang="en-US" sz="2600" dirty="0" err="1"/>
              <a:t>decir</a:t>
            </a:r>
            <a:r>
              <a:rPr lang="en-US" sz="2600" dirty="0"/>
              <a:t>:</a:t>
            </a: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moverse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for (int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&lt; 100;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ponerCono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moverse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r>
              <a:rPr lang="en-US" sz="2800" dirty="0"/>
              <a:t>Es </a:t>
            </a:r>
            <a:r>
              <a:rPr lang="en-US" sz="2600" dirty="0" err="1"/>
              <a:t>menos</a:t>
            </a:r>
            <a:r>
              <a:rPr lang="en-US" sz="2800" dirty="0"/>
              <a:t> </a:t>
            </a:r>
            <a:r>
              <a:rPr lang="en-US" sz="2800" dirty="0" err="1"/>
              <a:t>repetitivo</a:t>
            </a:r>
            <a:r>
              <a:rPr lang="en-US" sz="2800" dirty="0"/>
              <a:t> y </a:t>
            </a:r>
            <a:r>
              <a:rPr lang="en-US" sz="2800" dirty="0" err="1"/>
              <a:t>más</a:t>
            </a:r>
            <a:r>
              <a:rPr lang="en-US" sz="2800" dirty="0"/>
              <a:t> </a:t>
            </a:r>
            <a:r>
              <a:rPr lang="en-US" sz="2800" dirty="0" err="1"/>
              <a:t>fácil</a:t>
            </a:r>
            <a:r>
              <a:rPr lang="en-US" sz="2800" dirty="0"/>
              <a:t> </a:t>
            </a:r>
            <a:r>
              <a:rPr lang="en-US" sz="2800" dirty="0" err="1"/>
              <a:t>cambiar</a:t>
            </a:r>
            <a:r>
              <a:rPr lang="en-US" sz="2800" dirty="0"/>
              <a:t> (por </a:t>
            </a:r>
            <a:r>
              <a:rPr lang="en-US" sz="2800" dirty="0" err="1"/>
              <a:t>ejemplo</a:t>
            </a:r>
            <a:r>
              <a:rPr lang="en-US" sz="2800" dirty="0"/>
              <a:t>: </a:t>
            </a:r>
            <a:r>
              <a:rPr lang="en-US" sz="2800" dirty="0" err="1"/>
              <a:t>poner</a:t>
            </a:r>
            <a:r>
              <a:rPr lang="en-US" sz="2800" dirty="0"/>
              <a:t> 25 </a:t>
            </a:r>
            <a:r>
              <a:rPr lang="en-US" sz="2800" dirty="0" err="1"/>
              <a:t>conos</a:t>
            </a:r>
            <a:r>
              <a:rPr lang="en-US" sz="2800" dirty="0"/>
              <a:t> </a:t>
            </a:r>
            <a:r>
              <a:rPr lang="en-US" sz="2800" dirty="0" err="1"/>
              <a:t>en</a:t>
            </a:r>
            <a:r>
              <a:rPr lang="en-US" sz="2800" dirty="0"/>
              <a:t> </a:t>
            </a:r>
            <a:r>
              <a:rPr lang="en-US" sz="2800" dirty="0" err="1"/>
              <a:t>vez</a:t>
            </a:r>
            <a:r>
              <a:rPr lang="en-US" sz="2800" dirty="0"/>
              <a:t> de 100)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D49A46F4-5218-CD47-B661-4B170CA92A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64" t="12741"/>
          <a:stretch/>
        </p:blipFill>
        <p:spPr bwMode="auto">
          <a:xfrm>
            <a:off x="4876800" y="2895600"/>
            <a:ext cx="2670099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00593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Ciclos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for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AE3F90-7720-CC4D-A610-281F10FE855E}"/>
              </a:ext>
            </a:extLst>
          </p:cNvPr>
          <p:cNvSpPr txBox="1">
            <a:spLocks/>
          </p:cNvSpPr>
          <p:nvPr/>
        </p:nvSpPr>
        <p:spPr bwMode="auto">
          <a:xfrm>
            <a:off x="152400" y="1295400"/>
            <a:ext cx="8839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2600" kern="0"/>
              <a:t> Unos ejemplos del uso de ciclos </a:t>
            </a:r>
            <a:r>
              <a:rPr lang="en-US" sz="2600" b="1" kern="0"/>
              <a:t>for</a:t>
            </a:r>
            <a:r>
              <a:rPr lang="en-US" sz="2600" kern="0"/>
              <a:t>:</a:t>
            </a:r>
          </a:p>
          <a:p>
            <a:pPr marL="344487" lvl="1" indent="0">
              <a:buFontTx/>
              <a:buNone/>
            </a:pPr>
            <a:endParaRPr lang="en-US" kern="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317DE-D3CF-3245-B87A-8726209A421D}"/>
              </a:ext>
            </a:extLst>
          </p:cNvPr>
          <p:cNvSpPr txBox="1"/>
          <p:nvPr/>
        </p:nvSpPr>
        <p:spPr>
          <a:xfrm>
            <a:off x="990598" y="2409735"/>
            <a:ext cx="55306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for (int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girarIzquierda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E91FBB-FD43-8649-A99A-11AF84871AA0}"/>
              </a:ext>
            </a:extLst>
          </p:cNvPr>
          <p:cNvSpPr txBox="1"/>
          <p:nvPr/>
        </p:nvSpPr>
        <p:spPr>
          <a:xfrm>
            <a:off x="990599" y="4191000"/>
            <a:ext cx="55306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for (int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&lt; 4;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moverse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girarIzquierda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25BA7C-A99C-C14D-83E0-AC1FB98FA7D7}"/>
              </a:ext>
            </a:extLst>
          </p:cNvPr>
          <p:cNvSpPr txBox="1"/>
          <p:nvPr/>
        </p:nvSpPr>
        <p:spPr>
          <a:xfrm>
            <a:off x="990598" y="1991096"/>
            <a:ext cx="5105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// Karel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gira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a la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derecha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01B9B5-9817-C442-9241-DE4EBA0B2DF7}"/>
              </a:ext>
            </a:extLst>
          </p:cNvPr>
          <p:cNvSpPr txBox="1"/>
          <p:nvPr/>
        </p:nvSpPr>
        <p:spPr>
          <a:xfrm>
            <a:off x="990598" y="3797870"/>
            <a:ext cx="6400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// Karel se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mueve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en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una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escuadra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44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Box 5"/>
          <p:cNvSpPr txBox="1">
            <a:spLocks noChangeArrowheads="1"/>
          </p:cNvSpPr>
          <p:nvPr/>
        </p:nvSpPr>
        <p:spPr bwMode="auto">
          <a:xfrm>
            <a:off x="1212056" y="4133850"/>
            <a:ext cx="9985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b="1" dirty="0" err="1"/>
              <a:t>Asena</a:t>
            </a:r>
            <a:endParaRPr lang="en-US" alt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20AAC0-45B7-6545-8C78-1B571D1EA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" y="1262380"/>
            <a:ext cx="2673350" cy="2686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5E42C1-C14A-8D48-AFB1-A62E00FB3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325" y="1219200"/>
            <a:ext cx="2673350" cy="2673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7DAE47-8AA6-CE45-BFCC-F815A279CC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19200"/>
            <a:ext cx="2673350" cy="2673350"/>
          </a:xfrm>
          <a:prstGeom prst="rect">
            <a:avLst/>
          </a:prstGeom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id="{75AC3C58-C8C5-D249-88F4-CB83F566B2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2617" y="4174488"/>
            <a:ext cx="9985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 dirty="0"/>
              <a:t>Darío</a:t>
            </a: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1F30CC97-E696-8544-AC45-FB99BB1B07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3178" y="4133849"/>
            <a:ext cx="83899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b="1" dirty="0"/>
              <a:t>Nick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8632ECC-7809-6C4A-9206-EF9161BDE51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Organizadores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395460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¡Tu primer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CF362E-C1F7-F941-9D05-4E110E1907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133600"/>
            <a:ext cx="53340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56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4" descr="Screen Shot 2014-06-16 at 12.06.1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2125"/>
            <a:ext cx="9144000" cy="636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Stanford?</a:t>
            </a:r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7689850" y="2765425"/>
            <a:ext cx="347663" cy="347663"/>
          </a:xfrm>
          <a:prstGeom prst="ellips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1979613" y="2879725"/>
            <a:ext cx="347662" cy="347663"/>
          </a:xfrm>
          <a:prstGeom prst="ellipse">
            <a:avLst/>
          </a:prstGeom>
          <a:noFill/>
          <a:ln w="76200">
            <a:solidFill>
              <a:srgbClr val="00B0F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8DD7403-02BA-B447-A602-9883734E8A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2187" y="2333625"/>
            <a:ext cx="347663" cy="347663"/>
          </a:xfrm>
          <a:prstGeom prst="ellipse">
            <a:avLst/>
          </a:prstGeom>
          <a:noFill/>
          <a:ln w="76200">
            <a:solidFill>
              <a:srgbClr val="00B05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lt1"/>
              </a:solidFill>
              <a:latin typeface="+mn-l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52B27D7-5C87-E14F-B0FF-2250A4943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4038600"/>
            <a:ext cx="347663" cy="347663"/>
          </a:xfrm>
          <a:prstGeom prst="ellips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lt1"/>
              </a:solidFill>
              <a:latin typeface="+mn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F5E40C-9D8D-3B48-B799-7CA9D715B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4356526"/>
            <a:ext cx="347663" cy="347663"/>
          </a:xfrm>
          <a:prstGeom prst="ellipse">
            <a:avLst/>
          </a:prstGeom>
          <a:noFill/>
          <a:ln w="76200">
            <a:solidFill>
              <a:srgbClr val="FFFF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lt1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7788" y="-146050"/>
            <a:ext cx="12261851" cy="700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A2B3E48A-DBAE-A643-B2D9-9E768F32555A}"/>
              </a:ext>
            </a:extLst>
          </p:cNvPr>
          <p:cNvSpPr txBox="1">
            <a:spLocks noChangeArrowheads="1"/>
          </p:cNvSpPr>
          <p:nvPr/>
        </p:nvSpPr>
        <p:spPr>
          <a:xfrm>
            <a:off x="-609600" y="-146050"/>
            <a:ext cx="10668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Stanford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18B983-9C34-884C-9742-6805889E1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220200" cy="691515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Trabajo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colaborativo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B02481-03C0-EA43-8D27-DE5010A668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4267622"/>
            <a:ext cx="4495800" cy="259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21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Nuestra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aventura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25B1E7-87BC-494A-AABA-7C580A2E4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8710"/>
            <a:ext cx="9144000" cy="53005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8907</TotalTime>
  <Words>1555</Words>
  <Application>Microsoft Macintosh PowerPoint</Application>
  <PresentationFormat>On-screen Show (4:3)</PresentationFormat>
  <Paragraphs>642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Arial</vt:lpstr>
      <vt:lpstr>Century Gothic</vt:lpstr>
      <vt:lpstr>Courier</vt:lpstr>
      <vt:lpstr>DejaVu Serif</vt:lpstr>
      <vt:lpstr>Times</vt:lpstr>
      <vt:lpstr>Times New Roman</vt:lpstr>
      <vt:lpstr>Ubuntu Mono</vt:lpstr>
      <vt:lpstr>Custom Design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Overview of Java</dc:title>
  <dc:creator>MattNJulie</dc:creator>
  <cp:lastModifiedBy>Colin Kincaid</cp:lastModifiedBy>
  <cp:revision>5567</cp:revision>
  <cp:lastPrinted>2002-11-15T22:37:08Z</cp:lastPrinted>
  <dcterms:created xsi:type="dcterms:W3CDTF">1998-09-02T00:01:18Z</dcterms:created>
  <dcterms:modified xsi:type="dcterms:W3CDTF">2019-06-25T16:17:59Z</dcterms:modified>
</cp:coreProperties>
</file>